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8"/>
  </p:notesMasterIdLst>
  <p:sldIdLst>
    <p:sldId id="256" r:id="rId2"/>
    <p:sldId id="291" r:id="rId3"/>
    <p:sldId id="257" r:id="rId4"/>
    <p:sldId id="273" r:id="rId5"/>
    <p:sldId id="281" r:id="rId6"/>
    <p:sldId id="276" r:id="rId7"/>
    <p:sldId id="279" r:id="rId8"/>
    <p:sldId id="283" r:id="rId9"/>
    <p:sldId id="278" r:id="rId10"/>
    <p:sldId id="284" r:id="rId11"/>
    <p:sldId id="286" r:id="rId12"/>
    <p:sldId id="287" r:id="rId13"/>
    <p:sldId id="280" r:id="rId14"/>
    <p:sldId id="290" r:id="rId15"/>
    <p:sldId id="272" r:id="rId16"/>
    <p:sldId id="292" r:id="rId1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7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F1288-6153-4123-9AC0-F3393258584D}" type="datetimeFigureOut">
              <a:rPr lang="en-GB" smtClean="0"/>
              <a:t>13/10/2025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5E5BB-F9D6-4BFB-96F8-BC2CFD0E4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67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640D-3417-45A6-9CB8-A62CD249813C}" type="datetime1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39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C1B2-96F2-4D98-91E8-AA2C16F93205}" type="datetime1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FD14-63E9-4B70-BDBA-B7C9864FACAF}" type="datetime1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8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1981-F69F-48D5-875B-D92B174DDA48}" type="datetime1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13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F9E2C-42C0-4B44-B84A-5F472DF86FC8}" type="datetime1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55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F5A9-5CD0-4CA0-8A47-BDE8DB8C2886}" type="datetime1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6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A936-B1D6-4B80-8768-1408AE54E316}" type="datetime1">
              <a:rPr lang="en-GB" smtClean="0"/>
              <a:t>13/10/2025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59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B329-69EE-43DA-9F79-D6B76410DC05}" type="datetime1">
              <a:rPr lang="en-GB" smtClean="0"/>
              <a:t>13/10/2025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1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1387-0589-4B17-910E-489EB1A0A23E}" type="datetime1">
              <a:rPr lang="en-GB" smtClean="0"/>
              <a:t>13/10/2025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18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AAA7A42-48C7-4006-A61A-00A1F430D2CD}" type="datetime1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297943-2716-4FB6-8B87-9707A7933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42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B41DA-3F5D-4797-BD10-40C8C05EC40B}" type="datetime1">
              <a:rPr lang="en-GB" smtClean="0"/>
              <a:t>13/10/2025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89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336E93-C825-4118-B5B8-FC8975E22212}" type="datetime1">
              <a:rPr lang="en-GB" smtClean="0"/>
              <a:t>13/10/2025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297943-2716-4FB6-8B87-9707A793323B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24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A0815.652E75D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png@01DA0815.652E75D0" TargetMode="Externa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22D8E-836E-4470-913D-7581A970D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396" y="2402379"/>
            <a:ext cx="11174136" cy="913605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forecasting in Quantitative Finance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137CD-0B92-4642-8D55-CD73C9475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3385" y="4545063"/>
            <a:ext cx="2358704" cy="685643"/>
          </a:xfrm>
        </p:spPr>
        <p:txBody>
          <a:bodyPr>
            <a:normAutofit lnSpcReduction="10000"/>
          </a:bodyPr>
          <a:lstStyle/>
          <a:p>
            <a:pPr algn="r"/>
            <a:r>
              <a:rPr lang="en-GB" sz="1600" cap="none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Wafaa Schiefler </a:t>
            </a:r>
          </a:p>
          <a:p>
            <a:pPr algn="r"/>
            <a:r>
              <a:rPr lang="en-GB" sz="1600" cap="none" spc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98FB9-0C79-4F02-A0F8-03663DA7C33C}"/>
              </a:ext>
            </a:extLst>
          </p:cNvPr>
          <p:cNvSpPr txBox="1"/>
          <p:nvPr/>
        </p:nvSpPr>
        <p:spPr>
          <a:xfrm>
            <a:off x="1100051" y="5767593"/>
            <a:ext cx="9906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statements, views and opinions expressed in this article are my own and do not necessarily reflect those of my employer, JPMorgan Chase &amp; Co., its affiliates, other employees or clients.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DC510-6FC7-4F21-91D4-0ED1B75B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1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CCC304-641C-1657-FEC6-1E1F2AB3C4DB}"/>
              </a:ext>
            </a:extLst>
          </p:cNvPr>
          <p:cNvSpPr txBox="1">
            <a:spLocks/>
          </p:cNvSpPr>
          <p:nvPr/>
        </p:nvSpPr>
        <p:spPr>
          <a:xfrm>
            <a:off x="1066800" y="3299109"/>
            <a:ext cx="10058400" cy="7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Gas Supply and Demand</a:t>
            </a:r>
          </a:p>
        </p:txBody>
      </p:sp>
    </p:spTree>
    <p:extLst>
      <p:ext uri="{BB962C8B-B14F-4D97-AF65-F5344CB8AC3E}">
        <p14:creationId xmlns:p14="http://schemas.microsoft.com/office/powerpoint/2010/main" val="190980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55BB-F817-4F50-9476-BFA8C4FB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Time Series Forecasting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DD8CB-B015-478F-931C-84B331B3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10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99F3AD-55E0-93B0-AA2E-B2566C43B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4147821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Forecasting as of 23-Oct-2020 for the year ahead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3A81B-500C-0FD8-8BA9-6B829C82F118}"/>
              </a:ext>
            </a:extLst>
          </p:cNvPr>
          <p:cNvSpPr txBox="1"/>
          <p:nvPr/>
        </p:nvSpPr>
        <p:spPr>
          <a:xfrm>
            <a:off x="9900458" y="2539558"/>
            <a:ext cx="90954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considers that the weather is known in advance!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797A3A-970F-4365-5B69-15A41B56E27D}"/>
              </a:ext>
            </a:extLst>
          </p:cNvPr>
          <p:cNvSpPr txBox="1">
            <a:spLocks/>
          </p:cNvSpPr>
          <p:nvPr/>
        </p:nvSpPr>
        <p:spPr>
          <a:xfrm>
            <a:off x="5154929" y="1845734"/>
            <a:ext cx="414782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Forecasting as of 21-Oct-2022 for the year ahead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C8DBE3-4E41-5ABE-E98B-48D42BF5F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8" y="2476937"/>
            <a:ext cx="4147821" cy="375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487896-187B-8B71-2CF7-0234A8E50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2451318"/>
            <a:ext cx="4043468" cy="38052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5DBCC16-576F-FDF3-94D3-FEAF683099F2}"/>
              </a:ext>
            </a:extLst>
          </p:cNvPr>
          <p:cNvSpPr txBox="1"/>
          <p:nvPr/>
        </p:nvSpPr>
        <p:spPr>
          <a:xfrm>
            <a:off x="9674224" y="4218919"/>
            <a:ext cx="165019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Over-estimation of demand: Demand destruction in 2022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B3311DD-8ADA-9E95-4ABD-E9B1D82B6F54}"/>
              </a:ext>
            </a:extLst>
          </p:cNvPr>
          <p:cNvSpPr/>
          <p:nvPr/>
        </p:nvSpPr>
        <p:spPr>
          <a:xfrm>
            <a:off x="9390168" y="4542085"/>
            <a:ext cx="217382" cy="5531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00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55BB-F817-4F50-9476-BFA8C4FB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Time Series Forecasting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DD8CB-B015-478F-931C-84B331B3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11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99F3AD-55E0-93B0-AA2E-B2566C43B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8357113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14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→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Weather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forecasts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for a few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weeks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/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months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→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Weather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forecasts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for 1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year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→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Weather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norms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AB62A-AF61-8D3A-22E0-C69221B78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872" y="2937818"/>
            <a:ext cx="7712639" cy="3039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853B33-8A6C-9E25-7034-004FBB6AA011}"/>
              </a:ext>
            </a:extLst>
          </p:cNvPr>
          <p:cNvSpPr txBox="1"/>
          <p:nvPr/>
        </p:nvSpPr>
        <p:spPr>
          <a:xfrm>
            <a:off x="4453715" y="5977468"/>
            <a:ext cx="348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Figure: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UK (population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weighted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CommodityWX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6F745-F53E-52F5-1F04-0904FC368EA1}"/>
              </a:ext>
            </a:extLst>
          </p:cNvPr>
          <p:cNvSpPr txBox="1"/>
          <p:nvPr/>
        </p:nvSpPr>
        <p:spPr>
          <a:xfrm>
            <a:off x="10184514" y="4166162"/>
            <a:ext cx="131202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5514048-C920-61AD-FFD9-37F5563CD493}"/>
              </a:ext>
            </a:extLst>
          </p:cNvPr>
          <p:cNvSpPr/>
          <p:nvPr/>
        </p:nvSpPr>
        <p:spPr>
          <a:xfrm>
            <a:off x="9900458" y="4375031"/>
            <a:ext cx="217382" cy="5531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31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55BB-F817-4F50-9476-BFA8C4FB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forecasting using ML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3878B-2CE1-4F0C-93AD-ECA1F6DA0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8720" y="1909916"/>
            <a:ext cx="3511550" cy="42460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LSTM (Long Short Term Memory)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DD8CB-B015-478F-931C-84B331B3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91444-26A8-364E-598B-2CE9ACCC5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80" y="2308443"/>
            <a:ext cx="2352179" cy="19177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8BC7E7-5488-5261-DAE5-0536228E0962}"/>
              </a:ext>
            </a:extLst>
          </p:cNvPr>
          <p:cNvSpPr txBox="1">
            <a:spLocks/>
          </p:cNvSpPr>
          <p:nvPr/>
        </p:nvSpPr>
        <p:spPr>
          <a:xfrm>
            <a:off x="990600" y="1883834"/>
            <a:ext cx="3003550" cy="4246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Deep Neural Network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C375B-D443-5A80-D4A8-D08D5C1F7CD4}"/>
              </a:ext>
            </a:extLst>
          </p:cNvPr>
          <p:cNvSpPr txBox="1">
            <a:spLocks/>
          </p:cNvSpPr>
          <p:nvPr/>
        </p:nvSpPr>
        <p:spPr>
          <a:xfrm>
            <a:off x="3682999" y="1889835"/>
            <a:ext cx="3446641" cy="42460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Recurrent Neural Network (RNN)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E20FC33-4548-66AD-9E5B-CFFF01AA3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814" y="4511355"/>
            <a:ext cx="704850" cy="13239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0E038AC-0CBE-1B69-7684-98011030D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395" y="2726524"/>
            <a:ext cx="2572618" cy="17848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6AD397-F302-1183-1A1D-3D05B8258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606" y="2644875"/>
            <a:ext cx="3451074" cy="245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6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55BB-F817-4F50-9476-BFA8C4FB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forecasting using ML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3878B-2CE1-4F0C-93AD-ECA1F6DA0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356774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Simple example: 1 LSTM + 1 NN (1 neuron)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Trained on 23-Oct-2017 to 22-Oct-2022 ; tested on 23-Oct-2022 to 22-Oct-2023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Day ahead predictions – MAE = 4.2 / 4.3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Note: no pre-processing of weather data</a:t>
            </a: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DD8CB-B015-478F-931C-84B331B3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13</a:t>
            </a:fld>
            <a:endParaRPr lang="en-GB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3FDE10B5-8BD7-D3EB-8D19-A4F890E08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61" y="3105445"/>
            <a:ext cx="48768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>
            <a:extLst>
              <a:ext uri="{FF2B5EF4-FFF2-40B4-BE49-F238E27FC236}">
                <a16:creationId xmlns:a16="http://schemas.microsoft.com/office/drawing/2014/main" id="{B9C6E015-583C-EA49-F051-7AF1FAE90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74" y="3134020"/>
            <a:ext cx="47434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B46A638-EB94-0D5B-3CB1-5D7B993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46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9AB8092-4D70-CB07-5C2D-EE0957D04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868494"/>
              </p:ext>
            </p:extLst>
          </p:nvPr>
        </p:nvGraphicFramePr>
        <p:xfrm>
          <a:off x="1201553" y="1845734"/>
          <a:ext cx="8076672" cy="4404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812">
                  <a:extLst>
                    <a:ext uri="{9D8B030D-6E8A-4147-A177-3AD203B41FA5}">
                      <a16:colId xmlns:a16="http://schemas.microsoft.com/office/drawing/2014/main" val="216913105"/>
                    </a:ext>
                  </a:extLst>
                </a:gridCol>
                <a:gridCol w="3347208">
                  <a:extLst>
                    <a:ext uri="{9D8B030D-6E8A-4147-A177-3AD203B41FA5}">
                      <a16:colId xmlns:a16="http://schemas.microsoft.com/office/drawing/2014/main" val="1092342454"/>
                    </a:ext>
                  </a:extLst>
                </a:gridCol>
                <a:gridCol w="3313652">
                  <a:extLst>
                    <a:ext uri="{9D8B030D-6E8A-4147-A177-3AD203B41FA5}">
                      <a16:colId xmlns:a16="http://schemas.microsoft.com/office/drawing/2014/main" val="3583865621"/>
                    </a:ext>
                  </a:extLst>
                </a:gridCol>
              </a:tblGrid>
              <a:tr h="464308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Component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In-</a:t>
                      </a:r>
                      <a:r>
                        <a:rPr lang="fr-FR" dirty="0" err="1"/>
                        <a:t>sample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Out-of-</a:t>
                      </a:r>
                      <a:r>
                        <a:rPr lang="fr-FR" dirty="0" err="1"/>
                        <a:t>sample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94239"/>
                  </a:ext>
                </a:extLst>
              </a:tr>
              <a:tr h="19699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UK Gas for Power (demand)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710167"/>
                  </a:ext>
                </a:extLst>
              </a:tr>
              <a:tr h="19699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UK LNG imports (Supply)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55165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A9355BB-F817-4F50-9476-BFA8C4FB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forecasting using ML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3878B-2CE1-4F0C-93AD-ECA1F6DA0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915" y="2553765"/>
            <a:ext cx="1490568" cy="1380671"/>
          </a:xfrm>
        </p:spPr>
        <p:txBody>
          <a:bodyPr>
            <a:normAutofit fontScale="6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Convolution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3 LSTM 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1 Deep NN (4 layers, 64 neurons)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Activations = </a:t>
            </a:r>
            <a:r>
              <a:rPr lang="en-GB" sz="1800" dirty="0" err="1"/>
              <a:t>ReLu</a:t>
            </a:r>
            <a:endParaRPr lang="en-GB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Drop-out</a:t>
            </a:r>
            <a:endParaRPr lang="en-GB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GB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DD8CB-B015-478F-931C-84B331B3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14</a:t>
            </a:fld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B46A638-EB94-0D5B-3CB1-5D7B993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AC9BDB-A275-2FAE-252E-4FD987830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24" y="2447277"/>
            <a:ext cx="2607442" cy="171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941CA10-3B10-CE0D-3CC9-FEDCC0A80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03" y="2447277"/>
            <a:ext cx="2607443" cy="175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>
            <a:extLst>
              <a:ext uri="{FF2B5EF4-FFF2-40B4-BE49-F238E27FC236}">
                <a16:creationId xmlns:a16="http://schemas.microsoft.com/office/drawing/2014/main" id="{83CF7216-4A61-C358-342C-DC80E0984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51" y="4403802"/>
            <a:ext cx="2607442" cy="168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>
            <a:extLst>
              <a:ext uri="{FF2B5EF4-FFF2-40B4-BE49-F238E27FC236}">
                <a16:creationId xmlns:a16="http://schemas.microsoft.com/office/drawing/2014/main" id="{11A1753A-9F68-B817-C637-4C5A139E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03" y="4403802"/>
            <a:ext cx="2607442" cy="172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A15BC6-7758-5F5F-75EB-C6923077A996}"/>
              </a:ext>
            </a:extLst>
          </p:cNvPr>
          <p:cNvSpPr txBox="1"/>
          <p:nvPr/>
        </p:nvSpPr>
        <p:spPr>
          <a:xfrm>
            <a:off x="9930013" y="4154955"/>
            <a:ext cx="131202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F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SARIMAX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9F65788-64E3-5491-B88A-0632EA620CF4}"/>
              </a:ext>
            </a:extLst>
          </p:cNvPr>
          <p:cNvSpPr/>
          <p:nvPr/>
        </p:nvSpPr>
        <p:spPr>
          <a:xfrm>
            <a:off x="9626679" y="4363824"/>
            <a:ext cx="217382" cy="5531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2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A348-A3A7-45F6-A238-22632566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B66CE-4597-437F-BED9-DDF6EC6F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15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3344FC-2233-42BA-94A3-C4D527AC2689}"/>
              </a:ext>
            </a:extLst>
          </p:cNvPr>
          <p:cNvSpPr txBox="1"/>
          <p:nvPr/>
        </p:nvSpPr>
        <p:spPr>
          <a:xfrm>
            <a:off x="1188104" y="5654302"/>
            <a:ext cx="9906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statements, views and opinions expressed in this article are my own and do not necessarily reflect those of my employer, JPMorgan Chase &amp; Co., its affiliates, other employees or clients.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ADBBD08-1607-AD03-364F-C88B3739B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037318"/>
              </p:ext>
            </p:extLst>
          </p:nvPr>
        </p:nvGraphicFramePr>
        <p:xfrm>
          <a:off x="1319988" y="3062791"/>
          <a:ext cx="8712354" cy="2022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755">
                  <a:extLst>
                    <a:ext uri="{9D8B030D-6E8A-4147-A177-3AD203B41FA5}">
                      <a16:colId xmlns:a16="http://schemas.microsoft.com/office/drawing/2014/main" val="1734662021"/>
                    </a:ext>
                  </a:extLst>
                </a:gridCol>
                <a:gridCol w="2937482">
                  <a:extLst>
                    <a:ext uri="{9D8B030D-6E8A-4147-A177-3AD203B41FA5}">
                      <a16:colId xmlns:a16="http://schemas.microsoft.com/office/drawing/2014/main" val="1583449131"/>
                    </a:ext>
                  </a:extLst>
                </a:gridCol>
                <a:gridCol w="2904117">
                  <a:extLst>
                    <a:ext uri="{9D8B030D-6E8A-4147-A177-3AD203B41FA5}">
                      <a16:colId xmlns:a16="http://schemas.microsoft.com/office/drawing/2014/main" val="3146440476"/>
                    </a:ext>
                  </a:extLst>
                </a:gridCol>
              </a:tblGrid>
              <a:tr h="335159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Time </a:t>
                      </a:r>
                      <a:r>
                        <a:rPr lang="fr-FR" sz="1400" dirty="0" err="1"/>
                        <a:t>Series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Analysis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Neural Networks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279435"/>
                  </a:ext>
                </a:extLst>
              </a:tr>
              <a:tr h="335159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Fit </a:t>
                      </a:r>
                      <a:r>
                        <a:rPr lang="fr-FR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quality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GB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GB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50265"/>
                  </a:ext>
                </a:extLst>
              </a:tr>
              <a:tr h="346521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Pre-</a:t>
                      </a:r>
                      <a:r>
                        <a:rPr lang="fr-FR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processing</a:t>
                      </a:r>
                      <a:r>
                        <a:rPr lang="fr-F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(transformations)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rgbClr val="C00000"/>
                          </a:solidFill>
                        </a:rPr>
                        <a:t>Substantial</a:t>
                      </a:r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B050"/>
                          </a:solidFill>
                        </a:rPr>
                        <a:t>Minimal</a:t>
                      </a:r>
                      <a:endParaRPr lang="en-GB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468944"/>
                  </a:ext>
                </a:extLst>
              </a:tr>
              <a:tr h="335159"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Complexity</a:t>
                      </a:r>
                      <a:r>
                        <a:rPr lang="fr-F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- </a:t>
                      </a:r>
                      <a:r>
                        <a:rPr lang="fr-FR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Number</a:t>
                      </a:r>
                      <a:r>
                        <a:rPr lang="fr-F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of params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B050"/>
                          </a:solidFill>
                        </a:rPr>
                        <a:t>Small</a:t>
                      </a:r>
                      <a:endParaRPr lang="en-GB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C00000"/>
                          </a:solidFill>
                        </a:rPr>
                        <a:t>Large</a:t>
                      </a:r>
                      <a:endParaRPr lang="en-GB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02195"/>
                  </a:ext>
                </a:extLst>
              </a:tr>
              <a:tr h="335159"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Fitting</a:t>
                      </a:r>
                      <a:r>
                        <a:rPr lang="fr-F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Speed (*)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9s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76s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819914"/>
                  </a:ext>
                </a:extLst>
              </a:tr>
              <a:tr h="335159"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Generalizable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Yes – to a certain </a:t>
                      </a:r>
                      <a:r>
                        <a:rPr lang="fr-FR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extent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Yes – more flexible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307891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092518-CE50-78BC-5296-96963FE07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54526"/>
            <a:ext cx="9699674" cy="117002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Good fit with both approaches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Similar challenges (weather forecasts &amp; demand-destruction)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Easily extended to other Gas Supply and Demand components and other regions/countries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0F5D0E-4698-A6A1-33CA-E13F6747A478}"/>
              </a:ext>
            </a:extLst>
          </p:cNvPr>
          <p:cNvSpPr txBox="1"/>
          <p:nvPr/>
        </p:nvSpPr>
        <p:spPr>
          <a:xfrm>
            <a:off x="1188104" y="5372039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(*) On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our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example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UK Gas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Demand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LDZ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fitted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Oct17-Oct22 and </a:t>
            </a:r>
            <a:r>
              <a:rPr lang="fr-FR" sz="10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tested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Oct22-Oct23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21618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55BB-F817-4F50-9476-BFA8C4FB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forecasting using ML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DD8CB-B015-478F-931C-84B331B3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16</a:t>
            </a:fld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B46A638-EB94-0D5B-3CB1-5D7B993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52CB91-309C-1585-BE89-E4652AC3F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2070878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Encoder Decoder models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Transformers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Non-NN based machine learning 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 LLM style approach</a:t>
            </a:r>
          </a:p>
        </p:txBody>
      </p:sp>
    </p:spTree>
    <p:extLst>
      <p:ext uri="{BB962C8B-B14F-4D97-AF65-F5344CB8AC3E}">
        <p14:creationId xmlns:p14="http://schemas.microsoft.com/office/powerpoint/2010/main" val="4121499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C9268-DB02-800F-7238-F047301E6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 series forecasting in Quantitative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F1400-DFFA-E1AC-A57D-DAAC1C964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00250"/>
            <a:ext cx="10058400" cy="38688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 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 Time series analysis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 Traditional time series forecasting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 Time series forecasting using Machine Learning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596A8-C33B-4DAB-A3AA-822F43FD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16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07E28-1156-408A-9C1F-772A243D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9A2E7-E16C-4556-A5FE-EEBD68F8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3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813169-E3C7-37EE-8F86-7AAD55762843}"/>
              </a:ext>
            </a:extLst>
          </p:cNvPr>
          <p:cNvSpPr txBox="1">
            <a:spLocks/>
          </p:cNvSpPr>
          <p:nvPr/>
        </p:nvSpPr>
        <p:spPr>
          <a:xfrm>
            <a:off x="1206336" y="1983304"/>
            <a:ext cx="994934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251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Objective: Gas fundamentals forecasting</a:t>
            </a:r>
          </a:p>
          <a:p>
            <a:pPr marL="174251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251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251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251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251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01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251" indent="-171450"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Gas balance: Gas Supply, Gas Demand, Gas Storage</a:t>
            </a:r>
          </a:p>
          <a:p>
            <a:pPr marL="174251" indent="-1714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BB12E977-4196-70A3-FB52-D2C2606C2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76828"/>
              </p:ext>
            </p:extLst>
          </p:nvPr>
        </p:nvGraphicFramePr>
        <p:xfrm>
          <a:off x="1346200" y="2536545"/>
          <a:ext cx="6184694" cy="178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803">
                  <a:extLst>
                    <a:ext uri="{9D8B030D-6E8A-4147-A177-3AD203B41FA5}">
                      <a16:colId xmlns:a16="http://schemas.microsoft.com/office/drawing/2014/main" val="2988192149"/>
                    </a:ext>
                  </a:extLst>
                </a:gridCol>
                <a:gridCol w="3180891">
                  <a:extLst>
                    <a:ext uri="{9D8B030D-6E8A-4147-A177-3AD203B41FA5}">
                      <a16:colId xmlns:a16="http://schemas.microsoft.com/office/drawing/2014/main" val="754478545"/>
                    </a:ext>
                  </a:extLst>
                </a:gridCol>
              </a:tblGrid>
              <a:tr h="446626">
                <a:tc>
                  <a:txBody>
                    <a:bodyPr/>
                    <a:lstStyle/>
                    <a:p>
                      <a:pPr algn="l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</a:t>
                      </a:r>
                      <a:r>
                        <a:rPr lang="fr-F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</a:t>
                      </a:r>
                      <a:r>
                        <a:rPr lang="fr-F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Supply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97588"/>
                  </a:ext>
                </a:extLst>
              </a:tr>
              <a:tr h="13277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LDZ (Local Distribution Zone) consumption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for Power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 Demand</a:t>
                      </a:r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production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imports (pipelines)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LNG imports</a:t>
                      </a:r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892052"/>
                  </a:ext>
                </a:extLst>
              </a:tr>
            </a:tbl>
          </a:graphicData>
        </a:graphic>
      </p:graphicFrame>
      <p:pic>
        <p:nvPicPr>
          <p:cNvPr id="21" name="Picture 20" descr="A long pipe with snow on it&#10;&#10;Description automatically generated">
            <a:extLst>
              <a:ext uri="{FF2B5EF4-FFF2-40B4-BE49-F238E27FC236}">
                <a16:creationId xmlns:a16="http://schemas.microsoft.com/office/drawing/2014/main" id="{C10CCADB-6117-209A-BDD0-1F87B5BD4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436" y="2098614"/>
            <a:ext cx="2417305" cy="36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55BB-F817-4F50-9476-BFA8C4FB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analysis – the data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3878B-2CE1-4F0C-93AD-ECA1F6DA0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570" y="1820458"/>
            <a:ext cx="10185913" cy="382372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Example: LDZ Gas Demand in the United Kingdom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DD8CB-B015-478F-931C-84B331B3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4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56C82E-DB1D-7748-66F8-F768C494BD93}"/>
              </a:ext>
            </a:extLst>
          </p:cNvPr>
          <p:cNvSpPr txBox="1"/>
          <p:nvPr/>
        </p:nvSpPr>
        <p:spPr>
          <a:xfrm>
            <a:off x="5997498" y="2194340"/>
            <a:ext cx="4576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Convention: Negative values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Low demand in summer and high demand in winter</a:t>
            </a:r>
          </a:p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Strong yearly seasonality ; no trend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A2E735-CBA1-9F43-8B96-2344A6B5ECC1}"/>
              </a:ext>
            </a:extLst>
          </p:cNvPr>
          <p:cNvSpPr txBox="1"/>
          <p:nvPr/>
        </p:nvSpPr>
        <p:spPr>
          <a:xfrm>
            <a:off x="1554269" y="5914416"/>
            <a:ext cx="348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Figure: Gas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United </a:t>
            </a:r>
            <a:r>
              <a:rPr lang="fr-FR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</a:t>
            </a:r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LDZ </a:t>
            </a:r>
          </a:p>
          <a:p>
            <a:pPr algn="ctr"/>
            <a:r>
              <a:rPr lang="fr-F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ommodity Essentials">
            <a:extLst>
              <a:ext uri="{FF2B5EF4-FFF2-40B4-BE49-F238E27FC236}">
                <a16:creationId xmlns:a16="http://schemas.microsoft.com/office/drawing/2014/main" id="{626D3B23-B021-04C2-71A3-622ABBA10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024" y="6111850"/>
            <a:ext cx="568568" cy="14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0D9209-8B00-528A-4DC2-9A2F76358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260" y="2263657"/>
            <a:ext cx="3943370" cy="36210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58D60F-800B-EE79-C5CA-FF1BCB6104E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18366" y="3244362"/>
            <a:ext cx="2727885" cy="25587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A641F3-2EFF-8966-76FD-4E2010465C87}"/>
              </a:ext>
            </a:extLst>
          </p:cNvPr>
          <p:cNvSpPr txBox="1"/>
          <p:nvPr/>
        </p:nvSpPr>
        <p:spPr>
          <a:xfrm>
            <a:off x="8646251" y="4039165"/>
            <a:ext cx="2299189" cy="533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ower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consumption on weekends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F2DE13-BB10-1024-8E13-B9EA442A2FBB}"/>
              </a:ext>
            </a:extLst>
          </p:cNvPr>
          <p:cNvGrpSpPr/>
          <p:nvPr/>
        </p:nvGrpSpPr>
        <p:grpSpPr>
          <a:xfrm>
            <a:off x="5610454" y="5865813"/>
            <a:ext cx="4166592" cy="369332"/>
            <a:chOff x="5610454" y="5865813"/>
            <a:chExt cx="4166592" cy="3693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FA78D7-BEFA-8529-86B1-65A3456D0DD5}"/>
                </a:ext>
              </a:extLst>
            </p:cNvPr>
            <p:cNvSpPr txBox="1"/>
            <p:nvPr/>
          </p:nvSpPr>
          <p:spPr>
            <a:xfrm>
              <a:off x="5610454" y="5865813"/>
              <a:ext cx="4166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Figure: </a:t>
              </a:r>
              <a:r>
                <a:rPr lang="fr-F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Mean</a:t>
              </a:r>
              <a:r>
                <a:rPr lang="fr-F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Gas </a:t>
              </a:r>
              <a:r>
                <a:rPr lang="fr-F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Demand</a:t>
              </a:r>
              <a:r>
                <a:rPr lang="fr-F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per </a:t>
              </a:r>
              <a:r>
                <a:rPr lang="fr-F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  <a:r>
                <a:rPr lang="fr-F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</a:t>
              </a:r>
              <a:r>
                <a:rPr lang="fr-F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United </a:t>
              </a:r>
              <a:r>
                <a:rPr lang="fr-FR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Kingdom</a:t>
              </a:r>
              <a:r>
                <a:rPr lang="fr-F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LDZ </a:t>
              </a:r>
            </a:p>
            <a:p>
              <a:pPr algn="ctr"/>
              <a:r>
                <a:rPr lang="fr-F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Source: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4" descr="Commodity Essentials">
              <a:extLst>
                <a:ext uri="{FF2B5EF4-FFF2-40B4-BE49-F238E27FC236}">
                  <a16:creationId xmlns:a16="http://schemas.microsoft.com/office/drawing/2014/main" id="{90FD7746-44BB-0CC8-2105-D6E017AE9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610" y="6056344"/>
              <a:ext cx="568568" cy="142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658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55BB-F817-4F50-9476-BFA8C4FB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analysis – autocorrelation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DD8CB-B015-478F-931C-84B331B3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B216FD7-E9D6-FF3F-C88E-3EE72DF80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9" y="2039344"/>
            <a:ext cx="5125571" cy="37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438EDC-CCA3-7C98-FE9A-6D9B1C80F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880" y="2039343"/>
            <a:ext cx="5125571" cy="379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3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55BB-F817-4F50-9476-BFA8C4FB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analysis – weather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3878B-2CE1-4F0C-93AD-ECA1F6DA0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241" y="1879290"/>
            <a:ext cx="5285390" cy="9598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b="0" i="0" dirty="0">
                <a:latin typeface="Arial" panose="020B0604020202020204" pitchFamily="34" charset="0"/>
                <a:cs typeface="Arial" panose="020B0604020202020204" pitchFamily="34" charset="0"/>
              </a:rPr>
              <a:t> Strong correlation with Temperature ~0.94 (country-level temperature, population weighted)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b="0" i="0" dirty="0">
                <a:latin typeface="Arial" panose="020B0604020202020204" pitchFamily="34" charset="0"/>
                <a:cs typeface="Arial" panose="020B0604020202020204" pitchFamily="34" charset="0"/>
              </a:rPr>
              <a:t> Relationship less linear at higher temperatures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DD8CB-B015-478F-931C-84B331B3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2051A94-839E-2F7D-C6D0-40927DCDC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1" y="1988347"/>
            <a:ext cx="4371282" cy="418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788D64A-7C55-928F-0C84-3F4385478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84" y="3180797"/>
            <a:ext cx="3057011" cy="29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EB605EB-D4A3-638E-A33D-10278DA2C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430" y="3180797"/>
            <a:ext cx="3067210" cy="29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60B2FC-67F1-BEC8-617B-BFDC7DEA2013}"/>
              </a:ext>
            </a:extLst>
          </p:cNvPr>
          <p:cNvSpPr txBox="1">
            <a:spLocks/>
          </p:cNvSpPr>
          <p:nvPr/>
        </p:nvSpPr>
        <p:spPr>
          <a:xfrm>
            <a:off x="5511241" y="2810567"/>
            <a:ext cx="5285390" cy="4103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Heating Degree Days (HDD)</a:t>
            </a:r>
          </a:p>
        </p:txBody>
      </p:sp>
    </p:spTree>
    <p:extLst>
      <p:ext uri="{BB962C8B-B14F-4D97-AF65-F5344CB8AC3E}">
        <p14:creationId xmlns:p14="http://schemas.microsoft.com/office/powerpoint/2010/main" val="327493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55BB-F817-4F50-9476-BFA8C4FB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Time Series Forecasting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3878B-2CE1-4F0C-93AD-ECA1F6DA0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893" y="1854123"/>
            <a:ext cx="9623850" cy="1803477"/>
          </a:xfrm>
        </p:spPr>
        <p:txBody>
          <a:bodyPr>
            <a:normAutofit/>
          </a:bodyPr>
          <a:lstStyle/>
          <a:p>
            <a:pPr marL="288551" indent="-285750" defTabSz="806867">
              <a:lnSpc>
                <a:spcPct val="110000"/>
              </a:lnSpc>
              <a:spcBef>
                <a:spcPts val="80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LF_Kai"/>
                <a:cs typeface="+mn-cs"/>
              </a:rPr>
              <a:t>Key components of modelling approach:</a:t>
            </a:r>
          </a:p>
          <a:p>
            <a:pPr marL="350865" marR="0" lvl="1" indent="-171450" algn="l" defTabSz="806867" rtl="0" eaLnBrk="1" fontAlgn="auto" latinLnBrk="0" hangingPunct="1">
              <a:lnSpc>
                <a:spcPct val="110000"/>
              </a:lnSpc>
              <a:spcBef>
                <a:spcPts val="529"/>
              </a:spcBef>
              <a:spcAft>
                <a:spcPct val="0"/>
              </a:spcAft>
              <a:buClr>
                <a:srgbClr val="478FBF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LF_Kai"/>
                <a:cs typeface="+mn-cs"/>
              </a:rPr>
              <a:t>Autoregressive nature</a:t>
            </a:r>
          </a:p>
          <a:p>
            <a:pPr marL="350865" marR="0" lvl="1" indent="-171450" algn="l" defTabSz="806867" rtl="0" eaLnBrk="1" fontAlgn="auto" latinLnBrk="0" hangingPunct="1">
              <a:lnSpc>
                <a:spcPct val="110000"/>
              </a:lnSpc>
              <a:spcBef>
                <a:spcPts val="529"/>
              </a:spcBef>
              <a:spcAft>
                <a:spcPct val="0"/>
              </a:spcAft>
              <a:buClr>
                <a:srgbClr val="478FBF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LF_Kai"/>
                <a:cs typeface="+mn-cs"/>
              </a:rPr>
              <a:t>Seasonal nature e.g. demand different summer vs winter; annual seasonality</a:t>
            </a:r>
          </a:p>
          <a:p>
            <a:pPr marL="350865" marR="0" lvl="1" indent="-171450" algn="l" defTabSz="806867" rtl="0" eaLnBrk="1" fontAlgn="auto" latinLnBrk="0" hangingPunct="1">
              <a:lnSpc>
                <a:spcPct val="110000"/>
              </a:lnSpc>
              <a:spcBef>
                <a:spcPts val="529"/>
              </a:spcBef>
              <a:spcAft>
                <a:spcPct val="0"/>
              </a:spcAft>
              <a:buClr>
                <a:srgbClr val="478FBF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LF_Kai"/>
                <a:cs typeface="+mn-cs"/>
              </a:rPr>
              <a:t>Idiosyncratic behaviours e.g. Bank Holidays &amp; Weekends behave differently compared to weekdays</a:t>
            </a:r>
          </a:p>
          <a:p>
            <a:pPr marL="350865" marR="0" lvl="1" indent="-171450" algn="l" defTabSz="806867" rtl="0" eaLnBrk="1" fontAlgn="auto" latinLnBrk="0" hangingPunct="1">
              <a:lnSpc>
                <a:spcPct val="110000"/>
              </a:lnSpc>
              <a:spcBef>
                <a:spcPts val="529"/>
              </a:spcBef>
              <a:spcAft>
                <a:spcPct val="0"/>
              </a:spcAft>
              <a:buClr>
                <a:srgbClr val="478FBF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LF_Kai"/>
                <a:cs typeface="+mn-cs"/>
              </a:rPr>
              <a:t>Exogeneous weather variables:</a:t>
            </a: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LF_Kai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LF_Kai"/>
                <a:cs typeface="+mn-cs"/>
              </a:rPr>
              <a:t>temperature, wind speed, cloud cover…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DD8CB-B015-478F-931C-84B331B3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737CE2-D8D8-3605-4C5E-3AE0209705E0}"/>
                  </a:ext>
                </a:extLst>
              </p:cNvPr>
              <p:cNvSpPr txBox="1"/>
              <p:nvPr/>
            </p:nvSpPr>
            <p:spPr>
              <a:xfrm>
                <a:off x="702084" y="4184372"/>
                <a:ext cx="9731228" cy="436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sz="20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GB" sz="20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sz="20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0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sz="2000" i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000" i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GB" sz="2000" dirty="0"/>
                  <a:t>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F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r-FR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GB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fr-FR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737CE2-D8D8-3605-4C5E-3AE020970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84" y="4184372"/>
                <a:ext cx="9731228" cy="436723"/>
              </a:xfrm>
              <a:prstGeom prst="rect">
                <a:avLst/>
              </a:prstGeom>
              <a:blipFill>
                <a:blip r:embed="rId2"/>
                <a:stretch>
                  <a:fillRect t="-111111" b="-159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75DD441-9D1F-2920-4940-46A45C8CB574}"/>
              </a:ext>
            </a:extLst>
          </p:cNvPr>
          <p:cNvSpPr txBox="1">
            <a:spLocks/>
          </p:cNvSpPr>
          <p:nvPr/>
        </p:nvSpPr>
        <p:spPr>
          <a:xfrm>
            <a:off x="1239893" y="3699500"/>
            <a:ext cx="9623850" cy="10990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251" indent="-171450" defTabSz="806867">
              <a:lnSpc>
                <a:spcPct val="110000"/>
              </a:lnSpc>
              <a:spcBef>
                <a:spcPts val="80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7030A0"/>
                </a:solidFill>
                <a:latin typeface="Arial"/>
                <a:ea typeface="LF_Kai"/>
              </a:rPr>
              <a:t>S</a:t>
            </a:r>
            <a:r>
              <a:rPr lang="en-GB" sz="1600" dirty="0">
                <a:solidFill>
                  <a:srgbClr val="FF0000"/>
                </a:solidFill>
                <a:latin typeface="Arial"/>
                <a:ea typeface="LF_Kai"/>
              </a:rPr>
              <a:t>AR</a:t>
            </a:r>
            <a:r>
              <a:rPr lang="en-GB" sz="1600" dirty="0">
                <a:latin typeface="Arial"/>
                <a:ea typeface="LF_Kai"/>
              </a:rPr>
              <a:t>I</a:t>
            </a:r>
            <a:r>
              <a:rPr lang="en-GB" sz="1600" dirty="0">
                <a:solidFill>
                  <a:srgbClr val="00B050"/>
                </a:solidFill>
                <a:latin typeface="Arial"/>
                <a:ea typeface="LF_Kai"/>
              </a:rPr>
              <a:t>MA</a:t>
            </a:r>
            <a:r>
              <a:rPr lang="en-GB" sz="1600" dirty="0">
                <a:solidFill>
                  <a:srgbClr val="0070C0"/>
                </a:solidFill>
                <a:latin typeface="Arial"/>
                <a:ea typeface="LF_Kai"/>
              </a:rPr>
              <a:t>X</a:t>
            </a:r>
            <a:r>
              <a:rPr lang="en-GB" sz="1600" dirty="0">
                <a:latin typeface="Arial"/>
                <a:ea typeface="LF_Kai"/>
              </a:rPr>
              <a:t> models used: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91F392-8756-1BC4-AECD-C47DD8F3CFD5}"/>
                  </a:ext>
                </a:extLst>
              </p:cNvPr>
              <p:cNvSpPr txBox="1"/>
              <p:nvPr/>
            </p:nvSpPr>
            <p:spPr>
              <a:xfrm>
                <a:off x="2552351" y="5200948"/>
                <a:ext cx="6094602" cy="788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Fourier</m:t>
                          </m:r>
                          <m:r>
                            <m:rPr>
                              <m:nor/>
                            </m:rPr>
                            <a:rPr lang="fr-FR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Terms</m:t>
                          </m:r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i="1">
                                      <a:solidFill>
                                        <a:srgbClr val="7030A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rgbClr val="7030A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rgbClr val="7030A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i="1">
                                              <a:solidFill>
                                                <a:srgbClr val="7030A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solidFill>
                                                <a:srgbClr val="7030A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7030A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7030A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𝑘𝑡</m:t>
                                          </m:r>
                                        </m:num>
                                        <m:den>
                                          <m:r>
                                            <a:rPr lang="en-US" sz="1800" i="1">
                                              <a:solidFill>
                                                <a:srgbClr val="7030A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en-GB" i="1">
                                      <a:solidFill>
                                        <a:srgbClr val="7030A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rgbClr val="7030A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rgbClr val="7030A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i="1">
                                              <a:solidFill>
                                                <a:srgbClr val="7030A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solidFill>
                                                <a:srgbClr val="7030A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7030A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7030A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𝑘𝑡</m:t>
                                          </m:r>
                                        </m:num>
                                        <m:den>
                                          <m:r>
                                            <a:rPr lang="en-US" sz="1800" i="1">
                                              <a:solidFill>
                                                <a:srgbClr val="7030A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sz="18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18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∈[1..</m:t>
                          </m:r>
                          <m:r>
                            <a:rPr lang="en-US" sz="18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  <m:r>
                            <a:rPr lang="en-US" sz="18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91F392-8756-1BC4-AECD-C47DD8F3C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351" y="5200948"/>
                <a:ext cx="6094602" cy="788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CED81D56-4A86-268D-4B05-BFB0E320823C}"/>
              </a:ext>
            </a:extLst>
          </p:cNvPr>
          <p:cNvSpPr/>
          <p:nvPr/>
        </p:nvSpPr>
        <p:spPr>
          <a:xfrm rot="5400000">
            <a:off x="3006435" y="3057833"/>
            <a:ext cx="175992" cy="343948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10CC93F-8BCA-FB56-8F5E-FC3674F088E7}"/>
              </a:ext>
            </a:extLst>
          </p:cNvPr>
          <p:cNvSpPr/>
          <p:nvPr/>
        </p:nvSpPr>
        <p:spPr>
          <a:xfrm rot="5400000">
            <a:off x="6354754" y="3322586"/>
            <a:ext cx="170098" cy="2915873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0C040E-5665-E3C6-961E-D991D31E9F46}"/>
              </a:ext>
            </a:extLst>
          </p:cNvPr>
          <p:cNvSpPr txBox="1"/>
          <p:nvPr/>
        </p:nvSpPr>
        <p:spPr>
          <a:xfrm>
            <a:off x="2293282" y="4862654"/>
            <a:ext cx="1602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endParaRPr lang="en-GB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F1AB28-1B5B-4C9E-C7FB-3115C9C204FB}"/>
              </a:ext>
            </a:extLst>
          </p:cNvPr>
          <p:cNvSpPr txBox="1"/>
          <p:nvPr/>
        </p:nvSpPr>
        <p:spPr>
          <a:xfrm>
            <a:off x="5644160" y="4862654"/>
            <a:ext cx="1602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endParaRPr lang="en-GB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8DEE7A-7C79-3D6B-B509-D974C60C1E5B}"/>
              </a:ext>
            </a:extLst>
          </p:cNvPr>
          <p:cNvSpPr txBox="1"/>
          <p:nvPr/>
        </p:nvSpPr>
        <p:spPr>
          <a:xfrm>
            <a:off x="8382111" y="4765582"/>
            <a:ext cx="46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X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04248D-6FCE-1313-BA85-4359AC702CC5}"/>
              </a:ext>
            </a:extLst>
          </p:cNvPr>
          <p:cNvCxnSpPr>
            <a:cxnSpLocks/>
          </p:cNvCxnSpPr>
          <p:nvPr/>
        </p:nvCxnSpPr>
        <p:spPr>
          <a:xfrm flipV="1">
            <a:off x="8508294" y="4603911"/>
            <a:ext cx="4021" cy="205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B3E93A-31FB-D037-ED7F-28A69F9A0FF0}"/>
                  </a:ext>
                </a:extLst>
              </p:cNvPr>
              <p:cNvSpPr txBox="1"/>
              <p:nvPr/>
            </p:nvSpPr>
            <p:spPr>
              <a:xfrm>
                <a:off x="8727727" y="4218067"/>
                <a:ext cx="28029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GB" sz="1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1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Fourier</m:t>
                      </m:r>
                      <m:r>
                        <m:rPr>
                          <m:nor/>
                        </m:rPr>
                        <a:rPr lang="fr-FR" sz="1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GB" sz="1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GB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B3E93A-31FB-D037-ED7F-28A69F9A0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727" y="4218067"/>
                <a:ext cx="280294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40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  <p:bldP spid="13" grpId="0" animBg="1"/>
      <p:bldP spid="14" grpId="0"/>
      <p:bldP spid="15" grpId="0"/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55BB-F817-4F50-9476-BFA8C4FB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Time Series Forecasting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DD8CB-B015-478F-931C-84B331B3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1A1636D-0EEA-1626-622F-92B2F3231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59" y="2564264"/>
            <a:ext cx="3425272" cy="321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CB3DE6-969E-4FD1-BC1E-3CEFF559F3D7}"/>
              </a:ext>
            </a:extLst>
          </p:cNvPr>
          <p:cNvSpPr txBox="1"/>
          <p:nvPr/>
        </p:nvSpPr>
        <p:spPr>
          <a:xfrm>
            <a:off x="5684765" y="2564264"/>
            <a:ext cx="4729293" cy="883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GB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HMM with 2 hidden states clearly identifies the 2 distinct states as relating to summer and winter.</a:t>
            </a:r>
          </a:p>
          <a:p>
            <a:pPr marL="285750" indent="-285750" algn="l">
              <a:lnSpc>
                <a:spcPct val="110000"/>
              </a:lnSpc>
              <a:buFont typeface="Symbol" panose="05050102010706020507" pitchFamily="18" charset="2"/>
              <a:buChar char="Þ"/>
            </a:pPr>
            <a:r>
              <a:rPr lang="en-GB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 parameters vs Summer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41E4CC-E9D3-A1E7-C867-A846286AE0C6}"/>
                  </a:ext>
                </a:extLst>
              </p:cNvPr>
              <p:cNvSpPr txBox="1"/>
              <p:nvPr/>
            </p:nvSpPr>
            <p:spPr>
              <a:xfrm>
                <a:off x="5486400" y="4151667"/>
                <a:ext cx="3378200" cy="1074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fr-FR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GB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fr-FR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000" i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p>
                              </m:sSubSup>
                              <m:r>
                                <a:rPr lang="en-GB" sz="20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fr-FR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fr-FR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000" i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NS</m:t>
                                  </m:r>
                                </m:sup>
                              </m:sSubSup>
                              <m:r>
                                <a:rPr lang="en-GB" sz="20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fr-FR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GB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GB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41E4CC-E9D3-A1E7-C867-A846286AE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151667"/>
                <a:ext cx="3378200" cy="10749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6B272B0F-4423-4287-B3FE-5FC082C3F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045" y="3828437"/>
            <a:ext cx="2437448" cy="228941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8ADA1B-CC2A-70E4-902C-5008DDC5BA00}"/>
                  </a:ext>
                </a:extLst>
              </p:cNvPr>
              <p:cNvSpPr txBox="1"/>
              <p:nvPr/>
            </p:nvSpPr>
            <p:spPr>
              <a:xfrm>
                <a:off x="678425" y="1848705"/>
                <a:ext cx="10848913" cy="731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sz="2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GB" sz="2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sz="2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sz="2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GB" sz="2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sSub>
                      <m:sSubPr>
                        <m:ctrlP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2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+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FR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GB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fr-FR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  <m:r>
                      <a:rPr lang="fr-FR" sz="20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GB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fr-FR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Fourier</m:t>
                    </m:r>
                    <m:r>
                      <m:rPr>
                        <m:nor/>
                      </m:rPr>
                      <a:rPr lang="fr-FR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Terms</m:t>
                    </m:r>
                    <m:r>
                      <m:rPr>
                        <m:nor/>
                      </m:rPr>
                      <a:rPr lang="en-GB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GB" sz="2000" dirty="0"/>
              </a:p>
              <a:p>
                <a:endPara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8ADA1B-CC2A-70E4-902C-5008DDC5B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25" y="1848705"/>
                <a:ext cx="10848913" cy="731547"/>
              </a:xfrm>
              <a:prstGeom prst="rect">
                <a:avLst/>
              </a:prstGeom>
              <a:blipFill>
                <a:blip r:embed="rId5"/>
                <a:stretch>
                  <a:fillRect t="-66667" b="-55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04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55BB-F817-4F50-9476-BFA8C4FB9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Time Series Forecasting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3878B-2CE1-4F0C-93AD-ECA1F6DA0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9788753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SARIMAX(AR=3,I=0,MA=3) ; HDDs ; HDDWs ; Wind ; Lagged temperatures ; Holidays/Weekend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Trained on 23-Oct-2017 to 22-Oct-2022 ; tested on 23-Oct-2022 to 22-Oct-2023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Day ahead predictions – MAE = 3.5 /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DD8CB-B015-478F-931C-84B331B3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7943-2716-4FB6-8B87-9707A793323B}" type="slidenum">
              <a:rPr lang="en-GB" smtClean="0"/>
              <a:t>9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57950E-09AF-17EB-1924-0E1170609EE2}"/>
              </a:ext>
            </a:extLst>
          </p:cNvPr>
          <p:cNvSpPr txBox="1"/>
          <p:nvPr/>
        </p:nvSpPr>
        <p:spPr>
          <a:xfrm>
            <a:off x="9657033" y="3613150"/>
            <a:ext cx="90954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considers that the weather is known in advance!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F3D566-E008-4C5B-ACC4-002E746E4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255" y="2904046"/>
            <a:ext cx="3494657" cy="32686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651016-2C18-927E-3A2B-C0D79E974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707" y="2826410"/>
            <a:ext cx="3494656" cy="334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811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9301622015F408630BC7FE1520400" ma:contentTypeVersion="19" ma:contentTypeDescription="Create a new document." ma:contentTypeScope="" ma:versionID="0ed2dbff056486cacb7c947cbf1e734d">
  <xsd:schema xmlns:xsd="http://www.w3.org/2001/XMLSchema" xmlns:xs="http://www.w3.org/2001/XMLSchema" xmlns:p="http://schemas.microsoft.com/office/2006/metadata/properties" xmlns:ns2="38021c6a-44be-4523-8346-17dfbf87dd69" xmlns:ns3="cade96b3-9cb3-4d52-b6d3-56e10ce1e134" targetNamespace="http://schemas.microsoft.com/office/2006/metadata/properties" ma:root="true" ma:fieldsID="e2e616e8ca7459303aa5bb683db453aa" ns2:_="" ns3:_="">
    <xsd:import namespace="38021c6a-44be-4523-8346-17dfbf87dd69"/>
    <xsd:import namespace="cade96b3-9cb3-4d52-b6d3-56e10ce1e1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21c6a-44be-4523-8346-17dfbf87dd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4b290ae-9e39-48cc-990c-0ac802c266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e96b3-9cb3-4d52-b6d3-56e10ce1e13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a01f2a-4d10-4aff-a5bb-11f61a5efbf3}" ma:internalName="TaxCatchAll" ma:showField="CatchAllData" ma:web="cade96b3-9cb3-4d52-b6d3-56e10ce1e1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de96b3-9cb3-4d52-b6d3-56e10ce1e134" xsi:nil="true"/>
    <lcf76f155ced4ddcb4097134ff3c332f xmlns="38021c6a-44be-4523-8346-17dfbf87dd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A83E03-6B14-422F-A989-076E21F66D1F}"/>
</file>

<file path=customXml/itemProps2.xml><?xml version="1.0" encoding="utf-8"?>
<ds:datastoreItem xmlns:ds="http://schemas.openxmlformats.org/officeDocument/2006/customXml" ds:itemID="{7D274326-CDB4-469F-90E1-084847F5F44A}"/>
</file>

<file path=customXml/itemProps3.xml><?xml version="1.0" encoding="utf-8"?>
<ds:datastoreItem xmlns:ds="http://schemas.openxmlformats.org/officeDocument/2006/customXml" ds:itemID="{822C7433-6BA6-48F8-854C-D1F9CE40B10F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25782</TotalTime>
  <Words>786</Words>
  <Application>Microsoft Office PowerPoint</Application>
  <PresentationFormat>Widescreen</PresentationFormat>
  <Paragraphs>148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Abadi</vt:lpstr>
      <vt:lpstr>Arial</vt:lpstr>
      <vt:lpstr>Calibri</vt:lpstr>
      <vt:lpstr>Calibri Light</vt:lpstr>
      <vt:lpstr>Cambria Math</vt:lpstr>
      <vt:lpstr>Symbol</vt:lpstr>
      <vt:lpstr>Wingdings</vt:lpstr>
      <vt:lpstr>Retrospect</vt:lpstr>
      <vt:lpstr>Time series forecasting in Quantitative Finance</vt:lpstr>
      <vt:lpstr>Time series forecasting in Quantitative Finance</vt:lpstr>
      <vt:lpstr>Introduction</vt:lpstr>
      <vt:lpstr>Time series analysis – the data</vt:lpstr>
      <vt:lpstr>Time series analysis – autocorrelation</vt:lpstr>
      <vt:lpstr>Time series analysis – weather</vt:lpstr>
      <vt:lpstr>Traditional Time Series Forecasting</vt:lpstr>
      <vt:lpstr>Traditional Time Series Forecasting</vt:lpstr>
      <vt:lpstr>Traditional Time Series Forecasting</vt:lpstr>
      <vt:lpstr>Traditional Time Series Forecasting</vt:lpstr>
      <vt:lpstr>Traditional Time Series Forecasting</vt:lpstr>
      <vt:lpstr>Time series forecasting using ML</vt:lpstr>
      <vt:lpstr>Time series forecasting using ML</vt:lpstr>
      <vt:lpstr>Time series forecasting using ML</vt:lpstr>
      <vt:lpstr>Summary</vt:lpstr>
      <vt:lpstr>Time series forecasting using ML</vt:lpstr>
    </vt:vector>
  </TitlesOfParts>
  <Company>JPMorgan Chase &amp; Co.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Leverage and Wrong Way Risk</dc:title>
  <dc:creator>Arnsdorf, Matthias X (CIB, GBR)</dc:creator>
  <cp:lastModifiedBy>Schiefler, Wafaa (CIB, GBR)</cp:lastModifiedBy>
  <cp:revision>122</cp:revision>
  <cp:lastPrinted>2022-10-28T16:39:03Z</cp:lastPrinted>
  <dcterms:created xsi:type="dcterms:W3CDTF">2022-10-15T08:45:42Z</dcterms:created>
  <dcterms:modified xsi:type="dcterms:W3CDTF">2025-10-13T14:02:54Z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0x0101001F69301622015F408630BC7FE1520400</vt:lpwstr>
  </property>
</Properties>
</file>