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68A68B-304F-4CE0-A2AB-058925236C45}" v="18" dt="2025-10-07T20:57:28.937"/>
    <p1510:client id="{C7449A55-FB31-45FF-ADB1-7126C4674C39}" v="21" dt="2025-10-07T21:28:17.2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82" d="100"/>
          <a:sy n="82" d="100"/>
        </p:scale>
        <p:origin x="69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hit Kumar" userId="ad0305bc01fb8007" providerId="LiveId" clId="{A20A6291-2DF5-4804-BB02-12889F183A7A}"/>
    <pc:docChg chg="undo custSel modSld">
      <pc:chgData name="Rohit Kumar" userId="ad0305bc01fb8007" providerId="LiveId" clId="{A20A6291-2DF5-4804-BB02-12889F183A7A}" dt="2025-10-07T21:28:17.236" v="49" actId="1076"/>
      <pc:docMkLst>
        <pc:docMk/>
      </pc:docMkLst>
      <pc:sldChg chg="addSp delSp modSp mod">
        <pc:chgData name="Rohit Kumar" userId="ad0305bc01fb8007" providerId="LiveId" clId="{A20A6291-2DF5-4804-BB02-12889F183A7A}" dt="2025-10-07T21:28:17.236" v="49" actId="1076"/>
        <pc:sldMkLst>
          <pc:docMk/>
          <pc:sldMk cId="0" sldId="262"/>
        </pc:sldMkLst>
        <pc:spChg chg="mod">
          <ac:chgData name="Rohit Kumar" userId="ad0305bc01fb8007" providerId="LiveId" clId="{A20A6291-2DF5-4804-BB02-12889F183A7A}" dt="2025-10-07T21:27:47.576" v="37" actId="20577"/>
          <ac:spMkLst>
            <pc:docMk/>
            <pc:sldMk cId="0" sldId="262"/>
            <ac:spMk id="114" creationId="{00000000-0000-0000-0000-000000000000}"/>
          </ac:spMkLst>
        </pc:spChg>
        <pc:spChg chg="mod">
          <ac:chgData name="Rohit Kumar" userId="ad0305bc01fb8007" providerId="LiveId" clId="{A20A6291-2DF5-4804-BB02-12889F183A7A}" dt="2025-10-07T21:28:13.093" v="48" actId="1076"/>
          <ac:spMkLst>
            <pc:docMk/>
            <pc:sldMk cId="0" sldId="262"/>
            <ac:spMk id="116" creationId="{00000000-0000-0000-0000-000000000000}"/>
          </ac:spMkLst>
        </pc:spChg>
        <pc:picChg chg="add del">
          <ac:chgData name="Rohit Kumar" userId="ad0305bc01fb8007" providerId="LiveId" clId="{A20A6291-2DF5-4804-BB02-12889F183A7A}" dt="2025-10-07T21:28:00.149" v="43" actId="478"/>
          <ac:picMkLst>
            <pc:docMk/>
            <pc:sldMk cId="0" sldId="262"/>
            <ac:picMk id="133" creationId="{B6D8920B-626C-5BC7-E840-20F668008F3E}"/>
          </ac:picMkLst>
        </pc:picChg>
        <pc:picChg chg="add">
          <ac:chgData name="Rohit Kumar" userId="ad0305bc01fb8007" providerId="LiveId" clId="{A20A6291-2DF5-4804-BB02-12889F183A7A}" dt="2025-10-07T21:26:44.911" v="0"/>
          <ac:picMkLst>
            <pc:docMk/>
            <pc:sldMk cId="0" sldId="262"/>
            <ac:picMk id="1026" creationId="{5EAE3329-5091-BC61-2042-20E339100CCE}"/>
          </ac:picMkLst>
        </pc:picChg>
        <pc:picChg chg="add mod">
          <ac:chgData name="Rohit Kumar" userId="ad0305bc01fb8007" providerId="LiveId" clId="{A20A6291-2DF5-4804-BB02-12889F183A7A}" dt="2025-10-07T21:27:49.723" v="41" actId="1076"/>
          <ac:picMkLst>
            <pc:docMk/>
            <pc:sldMk cId="0" sldId="262"/>
            <ac:picMk id="1028" creationId="{8E48144F-FF7B-2ED0-B922-7CBBBA505C5C}"/>
          </ac:picMkLst>
        </pc:picChg>
        <pc:picChg chg="add mod">
          <ac:chgData name="Rohit Kumar" userId="ad0305bc01fb8007" providerId="LiveId" clId="{A20A6291-2DF5-4804-BB02-12889F183A7A}" dt="2025-10-07T21:28:17.236" v="49" actId="1076"/>
          <ac:picMkLst>
            <pc:docMk/>
            <pc:sldMk cId="0" sldId="262"/>
            <ac:picMk id="1030" creationId="{F4BD31AA-35FF-844D-987D-0DEAFA12502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6423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18" Type="http://schemas.openxmlformats.org/officeDocument/2006/relationships/image" Target="../media/image95.png"/><Relationship Id="rId3" Type="http://schemas.openxmlformats.org/officeDocument/2006/relationships/image" Target="../media/image1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17" Type="http://schemas.openxmlformats.org/officeDocument/2006/relationships/image" Target="../media/image94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9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5" Type="http://schemas.openxmlformats.org/officeDocument/2006/relationships/image" Target="../media/image92.png"/><Relationship Id="rId10" Type="http://schemas.openxmlformats.org/officeDocument/2006/relationships/image" Target="../media/image87.png"/><Relationship Id="rId4" Type="http://schemas.openxmlformats.org/officeDocument/2006/relationships/image" Target="../media/image2.png"/><Relationship Id="rId9" Type="http://schemas.openxmlformats.org/officeDocument/2006/relationships/image" Target="../media/image86.png"/><Relationship Id="rId14" Type="http://schemas.openxmlformats.org/officeDocument/2006/relationships/image" Target="../media/image9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4.png"/><Relationship Id="rId3" Type="http://schemas.openxmlformats.org/officeDocument/2006/relationships/image" Target="../media/image1.png"/><Relationship Id="rId7" Type="http://schemas.openxmlformats.org/officeDocument/2006/relationships/image" Target="../media/image98.png"/><Relationship Id="rId12" Type="http://schemas.openxmlformats.org/officeDocument/2006/relationships/image" Target="../media/image10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5" Type="http://schemas.openxmlformats.org/officeDocument/2006/relationships/image" Target="../media/image96.png"/><Relationship Id="rId10" Type="http://schemas.openxmlformats.org/officeDocument/2006/relationships/image" Target="../media/image101.png"/><Relationship Id="rId4" Type="http://schemas.openxmlformats.org/officeDocument/2006/relationships/image" Target="../media/image2.png"/><Relationship Id="rId9" Type="http://schemas.openxmlformats.org/officeDocument/2006/relationships/image" Target="../media/image100.png"/><Relationship Id="rId1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.png"/><Relationship Id="rId7" Type="http://schemas.openxmlformats.org/officeDocument/2006/relationships/image" Target="../media/image10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6.png"/><Relationship Id="rId11" Type="http://schemas.openxmlformats.org/officeDocument/2006/relationships/image" Target="../media/image111.png"/><Relationship Id="rId5" Type="http://schemas.openxmlformats.org/officeDocument/2006/relationships/image" Target="../media/image105.png"/><Relationship Id="rId10" Type="http://schemas.openxmlformats.org/officeDocument/2006/relationships/image" Target="../media/image110.png"/><Relationship Id="rId4" Type="http://schemas.openxmlformats.org/officeDocument/2006/relationships/image" Target="../media/image2.png"/><Relationship Id="rId9" Type="http://schemas.openxmlformats.org/officeDocument/2006/relationships/image" Target="../media/image10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3" Type="http://schemas.openxmlformats.org/officeDocument/2006/relationships/image" Target="../media/image120.png"/><Relationship Id="rId3" Type="http://schemas.openxmlformats.org/officeDocument/2006/relationships/image" Target="../media/image1.png"/><Relationship Id="rId7" Type="http://schemas.openxmlformats.org/officeDocument/2006/relationships/image" Target="../media/image114.png"/><Relationship Id="rId12" Type="http://schemas.openxmlformats.org/officeDocument/2006/relationships/image" Target="../media/image119.png"/><Relationship Id="rId17" Type="http://schemas.openxmlformats.org/officeDocument/2006/relationships/image" Target="../media/image124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3.png"/><Relationship Id="rId11" Type="http://schemas.openxmlformats.org/officeDocument/2006/relationships/image" Target="../media/image118.png"/><Relationship Id="rId5" Type="http://schemas.openxmlformats.org/officeDocument/2006/relationships/image" Target="../media/image112.png"/><Relationship Id="rId15" Type="http://schemas.openxmlformats.org/officeDocument/2006/relationships/image" Target="../media/image122.png"/><Relationship Id="rId10" Type="http://schemas.openxmlformats.org/officeDocument/2006/relationships/image" Target="../media/image117.png"/><Relationship Id="rId4" Type="http://schemas.openxmlformats.org/officeDocument/2006/relationships/image" Target="../media/image2.png"/><Relationship Id="rId9" Type="http://schemas.openxmlformats.org/officeDocument/2006/relationships/image" Target="../media/image116.png"/><Relationship Id="rId14" Type="http://schemas.openxmlformats.org/officeDocument/2006/relationships/image" Target="../media/image1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13" Type="http://schemas.openxmlformats.org/officeDocument/2006/relationships/image" Target="../media/image133.png"/><Relationship Id="rId3" Type="http://schemas.openxmlformats.org/officeDocument/2006/relationships/image" Target="../media/image1.png"/><Relationship Id="rId7" Type="http://schemas.openxmlformats.org/officeDocument/2006/relationships/image" Target="../media/image127.png"/><Relationship Id="rId12" Type="http://schemas.openxmlformats.org/officeDocument/2006/relationships/image" Target="../media/image1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6.png"/><Relationship Id="rId11" Type="http://schemas.openxmlformats.org/officeDocument/2006/relationships/image" Target="../media/image131.png"/><Relationship Id="rId5" Type="http://schemas.openxmlformats.org/officeDocument/2006/relationships/image" Target="../media/image125.png"/><Relationship Id="rId10" Type="http://schemas.openxmlformats.org/officeDocument/2006/relationships/image" Target="../media/image130.png"/><Relationship Id="rId4" Type="http://schemas.openxmlformats.org/officeDocument/2006/relationships/image" Target="../media/image2.png"/><Relationship Id="rId9" Type="http://schemas.openxmlformats.org/officeDocument/2006/relationships/image" Target="../media/image1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13" Type="http://schemas.openxmlformats.org/officeDocument/2006/relationships/image" Target="../media/image142.png"/><Relationship Id="rId3" Type="http://schemas.openxmlformats.org/officeDocument/2006/relationships/image" Target="../media/image1.png"/><Relationship Id="rId7" Type="http://schemas.openxmlformats.org/officeDocument/2006/relationships/image" Target="../media/image136.png"/><Relationship Id="rId12" Type="http://schemas.openxmlformats.org/officeDocument/2006/relationships/image" Target="../media/image1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5.png"/><Relationship Id="rId11" Type="http://schemas.openxmlformats.org/officeDocument/2006/relationships/image" Target="../media/image140.png"/><Relationship Id="rId5" Type="http://schemas.openxmlformats.org/officeDocument/2006/relationships/image" Target="../media/image134.png"/><Relationship Id="rId10" Type="http://schemas.openxmlformats.org/officeDocument/2006/relationships/image" Target="../media/image139.png"/><Relationship Id="rId4" Type="http://schemas.openxmlformats.org/officeDocument/2006/relationships/image" Target="../media/image2.png"/><Relationship Id="rId9" Type="http://schemas.openxmlformats.org/officeDocument/2006/relationships/image" Target="../media/image1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3" Type="http://schemas.openxmlformats.org/officeDocument/2006/relationships/image" Target="../media/image1.png"/><Relationship Id="rId21" Type="http://schemas.openxmlformats.org/officeDocument/2006/relationships/image" Target="../media/image59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4" Type="http://schemas.openxmlformats.org/officeDocument/2006/relationships/image" Target="../media/image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1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2.png"/><Relationship Id="rId9" Type="http://schemas.openxmlformats.org/officeDocument/2006/relationships/image" Target="../media/image6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18" Type="http://schemas.openxmlformats.org/officeDocument/2006/relationships/image" Target="../media/image81.png"/><Relationship Id="rId3" Type="http://schemas.openxmlformats.org/officeDocument/2006/relationships/image" Target="../media/image1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17" Type="http://schemas.openxmlformats.org/officeDocument/2006/relationships/image" Target="../media/image80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10" Type="http://schemas.openxmlformats.org/officeDocument/2006/relationships/image" Target="../media/image73.png"/><Relationship Id="rId4" Type="http://schemas.openxmlformats.org/officeDocument/2006/relationships/image" Target="../media/image2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/>
          <p:nvPr/>
        </p:nvSpPr>
        <p:spPr>
          <a:xfrm>
            <a:off x="476250" y="476250"/>
            <a:ext cx="1905000" cy="2741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080"/>
              </a:lnSpc>
              <a:buNone/>
            </a:pPr>
            <a:r>
              <a:rPr lang="en-US" sz="900" dirty="0">
                <a:solidFill>
                  <a:srgbClr val="FFFFE0">
                    <a:alpha val="40000"/>
                  </a:srgb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q) select lastPx:last price,...</a:t>
            </a:r>
            <a:endParaRPr lang="en-US" sz="900" dirty="0"/>
          </a:p>
        </p:txBody>
      </p:sp>
      <p:sp>
        <p:nvSpPr>
          <p:cNvPr id="11" name="Text 1"/>
          <p:cNvSpPr/>
          <p:nvPr/>
        </p:nvSpPr>
        <p:spPr>
          <a:xfrm>
            <a:off x="9280773" y="5958929"/>
            <a:ext cx="2807672" cy="1370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080"/>
              </a:lnSpc>
              <a:buNone/>
            </a:pPr>
            <a:r>
              <a:rPr lang="en-US" sz="900" dirty="0">
                <a:solidFill>
                  <a:srgbClr val="FFFFE0">
                    <a:alpha val="40000"/>
                  </a:srgb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model = tf.keras.Sequential([...])</a:t>
            </a:r>
            <a:endParaRPr lang="en-US" sz="900" dirty="0"/>
          </a:p>
        </p:txBody>
      </p:sp>
      <p:sp>
        <p:nvSpPr>
          <p:cNvPr id="12" name="Text 2"/>
          <p:cNvSpPr/>
          <p:nvPr/>
        </p:nvSpPr>
        <p:spPr>
          <a:xfrm>
            <a:off x="766599" y="1352550"/>
            <a:ext cx="1065865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15803D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Algorithmic Trading and Execution</a:t>
            </a:r>
            <a:endParaRPr lang="en-US" sz="3600" dirty="0"/>
          </a:p>
        </p:txBody>
      </p:sp>
      <p:sp>
        <p:nvSpPr>
          <p:cNvPr id="13" name="Text 3"/>
          <p:cNvSpPr/>
          <p:nvPr/>
        </p:nvSpPr>
        <p:spPr>
          <a:xfrm>
            <a:off x="766599" y="1962150"/>
            <a:ext cx="1065865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250" b="1" dirty="0">
                <a:solidFill>
                  <a:srgbClr val="FEF9C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with Deep Learning &amp; Time-Series Analytics</a:t>
            </a:r>
            <a:endParaRPr lang="en-US" sz="2250" dirty="0"/>
          </a:p>
        </p:txBody>
      </p:sp>
      <p:sp>
        <p:nvSpPr>
          <p:cNvPr id="14" name="Text 4"/>
          <p:cNvSpPr/>
          <p:nvPr/>
        </p:nvSpPr>
        <p:spPr>
          <a:xfrm>
            <a:off x="4418558" y="2762250"/>
            <a:ext cx="3354884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800" dirty="0">
                <a:solidFill>
                  <a:srgbClr val="D1D5D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Presented by</a:t>
            </a:r>
            <a:endParaRPr lang="en-US" sz="1800" dirty="0"/>
          </a:p>
        </p:txBody>
      </p:sp>
      <p:sp>
        <p:nvSpPr>
          <p:cNvPr id="15" name="Text 5"/>
          <p:cNvSpPr/>
          <p:nvPr/>
        </p:nvSpPr>
        <p:spPr>
          <a:xfrm>
            <a:off x="4083070" y="3143250"/>
            <a:ext cx="402586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250" b="1" dirty="0">
                <a:solidFill>
                  <a:srgbClr val="F97316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Rohit Sharma</a:t>
            </a:r>
            <a:endParaRPr lang="en-US" sz="2250" dirty="0"/>
          </a:p>
        </p:txBody>
      </p:sp>
      <p:sp>
        <p:nvSpPr>
          <p:cNvPr id="16" name="Text 6"/>
          <p:cNvSpPr/>
          <p:nvPr/>
        </p:nvSpPr>
        <p:spPr>
          <a:xfrm>
            <a:off x="4083070" y="3524250"/>
            <a:ext cx="402586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dirty="0">
                <a:solidFill>
                  <a:srgbClr val="9CA3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Sr Vice President, Market Surveillance</a:t>
            </a:r>
            <a:endParaRPr lang="en-US" sz="1500" dirty="0"/>
          </a:p>
        </p:txBody>
      </p:sp>
      <p:sp>
        <p:nvSpPr>
          <p:cNvPr id="17" name="Text 7"/>
          <p:cNvSpPr/>
          <p:nvPr/>
        </p:nvSpPr>
        <p:spPr>
          <a:xfrm>
            <a:off x="4083070" y="3790950"/>
            <a:ext cx="402586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dirty="0">
                <a:solidFill>
                  <a:srgbClr val="9CA3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Bank of New York</a:t>
            </a:r>
            <a:endParaRPr lang="en-US" sz="1500" dirty="0"/>
          </a:p>
        </p:txBody>
      </p:sp>
      <p:sp>
        <p:nvSpPr>
          <p:cNvPr id="18" name="Text 8"/>
          <p:cNvSpPr/>
          <p:nvPr/>
        </p:nvSpPr>
        <p:spPr>
          <a:xfrm>
            <a:off x="4642247" y="4667250"/>
            <a:ext cx="2907506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dirty="0">
                <a:solidFill>
                  <a:srgbClr val="D1D5D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Quant Starts EU 2025</a:t>
            </a:r>
            <a:endParaRPr lang="en-US" sz="1500" dirty="0"/>
          </a:p>
        </p:txBody>
      </p:sp>
      <p:sp>
        <p:nvSpPr>
          <p:cNvPr id="19" name="Text 9"/>
          <p:cNvSpPr/>
          <p:nvPr/>
        </p:nvSpPr>
        <p:spPr>
          <a:xfrm>
            <a:off x="4642247" y="4972050"/>
            <a:ext cx="2907506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50" dirty="0">
                <a:solidFill>
                  <a:srgbClr val="9CA3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London | Day 1 | 14 October</a:t>
            </a:r>
            <a:endParaRPr lang="en-US" sz="1350" dirty="0"/>
          </a:p>
        </p:txBody>
      </p:sp>
      <p:sp>
        <p:nvSpPr>
          <p:cNvPr id="20" name="Text 10"/>
          <p:cNvSpPr/>
          <p:nvPr/>
        </p:nvSpPr>
        <p:spPr>
          <a:xfrm>
            <a:off x="4884539" y="5238750"/>
            <a:ext cx="2422922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50" dirty="0">
                <a:solidFill>
                  <a:srgbClr val="9CA3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2:30 PM</a:t>
            </a:r>
            <a:endParaRPr lang="en-US" sz="13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990600"/>
            <a:ext cx="2438400" cy="14478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6925" y="1143000"/>
            <a:ext cx="285750" cy="3429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6800" y="990600"/>
            <a:ext cx="2438400" cy="14478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72175" y="1143000"/>
            <a:ext cx="247650" cy="3429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63000" y="990600"/>
            <a:ext cx="2438400" cy="14478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20275" y="1143000"/>
            <a:ext cx="323850" cy="3429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0600" y="3200400"/>
            <a:ext cx="2438400" cy="13716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28825" y="3352800"/>
            <a:ext cx="361950" cy="3429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76800" y="3200400"/>
            <a:ext cx="2438400" cy="13716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53125" y="3352800"/>
            <a:ext cx="285750" cy="3429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63000" y="3200400"/>
            <a:ext cx="2438400" cy="13716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839325" y="3352800"/>
            <a:ext cx="285750" cy="3429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267200" y="5334000"/>
            <a:ext cx="3657600" cy="76200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419600" y="5543550"/>
            <a:ext cx="285750" cy="342900"/>
          </a:xfrm>
          <a:prstGeom prst="rect">
            <a:avLst/>
          </a:prstGeom>
        </p:spPr>
      </p:pic>
      <p:sp>
        <p:nvSpPr>
          <p:cNvPr id="24" name="Text 0"/>
          <p:cNvSpPr/>
          <p:nvPr/>
        </p:nvSpPr>
        <p:spPr>
          <a:xfrm>
            <a:off x="2432864" y="381000"/>
            <a:ext cx="7326273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15803D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Conceptual Hybrid Architecture</a:t>
            </a:r>
            <a:endParaRPr lang="en-US" sz="2700" dirty="0"/>
          </a:p>
        </p:txBody>
      </p:sp>
      <p:sp>
        <p:nvSpPr>
          <p:cNvPr id="25" name="Text 1"/>
          <p:cNvSpPr/>
          <p:nvPr/>
        </p:nvSpPr>
        <p:spPr>
          <a:xfrm>
            <a:off x="1143000" y="1562100"/>
            <a:ext cx="21336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FEF9C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Real-time Market Data</a:t>
            </a:r>
            <a:endParaRPr lang="en-US" sz="1350" dirty="0"/>
          </a:p>
        </p:txBody>
      </p:sp>
      <p:sp>
        <p:nvSpPr>
          <p:cNvPr id="26" name="Text 2"/>
          <p:cNvSpPr/>
          <p:nvPr/>
        </p:nvSpPr>
        <p:spPr>
          <a:xfrm>
            <a:off x="1569378" y="2133600"/>
            <a:ext cx="1280696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900" dirty="0">
                <a:solidFill>
                  <a:srgbClr val="D1D5D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Order Flow, Trades</a:t>
            </a:r>
            <a:endParaRPr lang="en-US" sz="900" dirty="0"/>
          </a:p>
        </p:txBody>
      </p:sp>
      <p:sp>
        <p:nvSpPr>
          <p:cNvPr id="27" name="Text 3"/>
          <p:cNvSpPr/>
          <p:nvPr/>
        </p:nvSpPr>
        <p:spPr>
          <a:xfrm>
            <a:off x="5053563" y="1562100"/>
            <a:ext cx="20847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FEF9C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kdb+ Data Engine</a:t>
            </a:r>
            <a:endParaRPr lang="en-US" sz="1350" dirty="0"/>
          </a:p>
        </p:txBody>
      </p:sp>
      <p:sp>
        <p:nvSpPr>
          <p:cNvPr id="28" name="Text 4"/>
          <p:cNvSpPr/>
          <p:nvPr/>
        </p:nvSpPr>
        <p:spPr>
          <a:xfrm>
            <a:off x="4915495" y="1866900"/>
            <a:ext cx="2361009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900" dirty="0">
                <a:solidFill>
                  <a:srgbClr val="D1D5D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High-Frequency Ingestion &amp; Query</a:t>
            </a:r>
            <a:endParaRPr lang="en-US" sz="900" dirty="0"/>
          </a:p>
        </p:txBody>
      </p:sp>
      <p:sp>
        <p:nvSpPr>
          <p:cNvPr id="29" name="Text 5"/>
          <p:cNvSpPr/>
          <p:nvPr/>
        </p:nvSpPr>
        <p:spPr>
          <a:xfrm>
            <a:off x="8964409" y="1562100"/>
            <a:ext cx="2035433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FEF9C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Traditional Signal</a:t>
            </a:r>
            <a:endParaRPr lang="en-US" sz="1350" dirty="0"/>
          </a:p>
        </p:txBody>
      </p:sp>
      <p:sp>
        <p:nvSpPr>
          <p:cNvPr id="30" name="Text 6"/>
          <p:cNvSpPr/>
          <p:nvPr/>
        </p:nvSpPr>
        <p:spPr>
          <a:xfrm>
            <a:off x="9056206" y="1866900"/>
            <a:ext cx="1851839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900" dirty="0">
                <a:solidFill>
                  <a:srgbClr val="D1D5D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Processing (VWAP, Spread)</a:t>
            </a:r>
            <a:endParaRPr lang="en-US" sz="900" dirty="0"/>
          </a:p>
        </p:txBody>
      </p:sp>
      <p:sp>
        <p:nvSpPr>
          <p:cNvPr id="31" name="Text 7"/>
          <p:cNvSpPr/>
          <p:nvPr/>
        </p:nvSpPr>
        <p:spPr>
          <a:xfrm>
            <a:off x="1027688" y="3771900"/>
            <a:ext cx="2364224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FEF9C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Feature Engineering</a:t>
            </a:r>
            <a:endParaRPr lang="en-US" sz="1350" dirty="0"/>
          </a:p>
        </p:txBody>
      </p:sp>
      <p:sp>
        <p:nvSpPr>
          <p:cNvPr id="32" name="Text 8"/>
          <p:cNvSpPr/>
          <p:nvPr/>
        </p:nvSpPr>
        <p:spPr>
          <a:xfrm>
            <a:off x="1690643" y="4076700"/>
            <a:ext cx="103816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900" dirty="0">
                <a:solidFill>
                  <a:srgbClr val="D1D5D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kdb+ &amp; Python</a:t>
            </a:r>
            <a:endParaRPr lang="en-US" sz="900" dirty="0"/>
          </a:p>
        </p:txBody>
      </p:sp>
      <p:sp>
        <p:nvSpPr>
          <p:cNvPr id="33" name="Text 9"/>
          <p:cNvSpPr/>
          <p:nvPr/>
        </p:nvSpPr>
        <p:spPr>
          <a:xfrm>
            <a:off x="1145203" y="4267200"/>
            <a:ext cx="212919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900" dirty="0">
                <a:solidFill>
                  <a:srgbClr val="D1D5D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Domain Knowledge Integration</a:t>
            </a:r>
            <a:endParaRPr lang="en-US" sz="900" dirty="0"/>
          </a:p>
        </p:txBody>
      </p:sp>
      <p:sp>
        <p:nvSpPr>
          <p:cNvPr id="34" name="Text 10"/>
          <p:cNvSpPr/>
          <p:nvPr/>
        </p:nvSpPr>
        <p:spPr>
          <a:xfrm>
            <a:off x="4863182" y="3771900"/>
            <a:ext cx="2465487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FEF9C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Deep Learning Model</a:t>
            </a:r>
            <a:endParaRPr lang="en-US" sz="1350" dirty="0"/>
          </a:p>
        </p:txBody>
      </p:sp>
      <p:sp>
        <p:nvSpPr>
          <p:cNvPr id="35" name="Text 11"/>
          <p:cNvSpPr/>
          <p:nvPr/>
        </p:nvSpPr>
        <p:spPr>
          <a:xfrm>
            <a:off x="5511478" y="4076700"/>
            <a:ext cx="1168896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900" dirty="0">
                <a:solidFill>
                  <a:srgbClr val="D1D5D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LSTM, CNN-LSTM</a:t>
            </a:r>
            <a:endParaRPr lang="en-US" sz="900" dirty="0"/>
          </a:p>
        </p:txBody>
      </p:sp>
      <p:sp>
        <p:nvSpPr>
          <p:cNvPr id="36" name="Text 12"/>
          <p:cNvSpPr/>
          <p:nvPr/>
        </p:nvSpPr>
        <p:spPr>
          <a:xfrm>
            <a:off x="4866754" y="4267200"/>
            <a:ext cx="2458343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900" dirty="0">
                <a:solidFill>
                  <a:srgbClr val="D1D5D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Price Prediction, Anomaly Detection</a:t>
            </a:r>
            <a:endParaRPr lang="en-US" sz="900" dirty="0"/>
          </a:p>
        </p:txBody>
      </p:sp>
      <p:sp>
        <p:nvSpPr>
          <p:cNvPr id="37" name="Text 13"/>
          <p:cNvSpPr/>
          <p:nvPr/>
        </p:nvSpPr>
        <p:spPr>
          <a:xfrm>
            <a:off x="8874383" y="3771900"/>
            <a:ext cx="2215634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FEF9C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Execution Strategy</a:t>
            </a:r>
            <a:endParaRPr lang="en-US" sz="1350" dirty="0"/>
          </a:p>
        </p:txBody>
      </p:sp>
      <p:sp>
        <p:nvSpPr>
          <p:cNvPr id="38" name="Text 14"/>
          <p:cNvSpPr/>
          <p:nvPr/>
        </p:nvSpPr>
        <p:spPr>
          <a:xfrm>
            <a:off x="8979039" y="4076700"/>
            <a:ext cx="2006322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900" dirty="0">
                <a:solidFill>
                  <a:srgbClr val="D1D5D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Order Routing, Sizing, Timing</a:t>
            </a:r>
            <a:endParaRPr lang="en-US" sz="900" dirty="0"/>
          </a:p>
        </p:txBody>
      </p:sp>
      <p:sp>
        <p:nvSpPr>
          <p:cNvPr id="39" name="Text 15"/>
          <p:cNvSpPr/>
          <p:nvPr/>
        </p:nvSpPr>
        <p:spPr>
          <a:xfrm>
            <a:off x="4857750" y="5486400"/>
            <a:ext cx="2813447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FEF9C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Feedback Loop</a:t>
            </a:r>
            <a:endParaRPr lang="en-US" sz="1350" dirty="0"/>
          </a:p>
        </p:txBody>
      </p:sp>
      <p:sp>
        <p:nvSpPr>
          <p:cNvPr id="40" name="Text 16"/>
          <p:cNvSpPr/>
          <p:nvPr/>
        </p:nvSpPr>
        <p:spPr>
          <a:xfrm>
            <a:off x="4857750" y="5753100"/>
            <a:ext cx="3376136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D1D5D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Performance Monitoring, Model Retraining</a:t>
            </a:r>
            <a:endParaRPr lang="en-US" sz="1050" dirty="0"/>
          </a:p>
        </p:txBody>
      </p:sp>
      <p:pic>
        <p:nvPicPr>
          <p:cNvPr id="10" name="Image 1" descr="preencoded.png">
            <a:extLst>
              <a:ext uri="{FF2B5EF4-FFF2-40B4-BE49-F238E27FC236}">
                <a16:creationId xmlns:a16="http://schemas.microsoft.com/office/drawing/2014/main" id="{86122449-EAFB-1F2A-3ED0-0E2C677A72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76750"/>
            <a:ext cx="12192000" cy="2381250"/>
          </a:xfrm>
          <a:prstGeom prst="rect">
            <a:avLst/>
          </a:prstGeom>
        </p:spPr>
      </p:pic>
      <p:pic>
        <p:nvPicPr>
          <p:cNvPr id="11" name="Image 1">
            <a:extLst>
              <a:ext uri="{FF2B5EF4-FFF2-40B4-BE49-F238E27FC236}">
                <a16:creationId xmlns:a16="http://schemas.microsoft.com/office/drawing/2014/main" id="{852CC878-0299-D4B0-E8BA-CE86CCA71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818" y="3886200"/>
            <a:ext cx="12192000" cy="2381250"/>
          </a:xfrm>
          <a:prstGeom prst="rect">
            <a:avLst/>
          </a:prstGeom>
        </p:spPr>
      </p:pic>
      <p:sp>
        <p:nvSpPr>
          <p:cNvPr id="56" name="Arrow: Right 55">
            <a:extLst>
              <a:ext uri="{FF2B5EF4-FFF2-40B4-BE49-F238E27FC236}">
                <a16:creationId xmlns:a16="http://schemas.microsoft.com/office/drawing/2014/main" id="{4B914F50-223A-E585-2F76-B30F8FC21293}"/>
              </a:ext>
            </a:extLst>
          </p:cNvPr>
          <p:cNvSpPr/>
          <p:nvPr/>
        </p:nvSpPr>
        <p:spPr>
          <a:xfrm>
            <a:off x="3429000" y="1619250"/>
            <a:ext cx="1434182" cy="247650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Arrow: Up 57">
            <a:extLst>
              <a:ext uri="{FF2B5EF4-FFF2-40B4-BE49-F238E27FC236}">
                <a16:creationId xmlns:a16="http://schemas.microsoft.com/office/drawing/2014/main" id="{2C047878-7F9F-CA2F-E3B9-09056EB2E0A6}"/>
              </a:ext>
            </a:extLst>
          </p:cNvPr>
          <p:cNvSpPr/>
          <p:nvPr/>
        </p:nvSpPr>
        <p:spPr>
          <a:xfrm>
            <a:off x="5953125" y="2457450"/>
            <a:ext cx="266699" cy="742950"/>
          </a:xfrm>
          <a:prstGeom prst="up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Arrow: Curved Up 58">
            <a:extLst>
              <a:ext uri="{FF2B5EF4-FFF2-40B4-BE49-F238E27FC236}">
                <a16:creationId xmlns:a16="http://schemas.microsoft.com/office/drawing/2014/main" id="{D59531AC-753C-9220-BBFA-EA2B8A9A98C4}"/>
              </a:ext>
            </a:extLst>
          </p:cNvPr>
          <p:cNvSpPr/>
          <p:nvPr/>
        </p:nvSpPr>
        <p:spPr>
          <a:xfrm>
            <a:off x="5868955" y="4610100"/>
            <a:ext cx="494523" cy="666750"/>
          </a:xfrm>
          <a:prstGeom prst="curvedUp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Arrow: Down 61">
            <a:extLst>
              <a:ext uri="{FF2B5EF4-FFF2-40B4-BE49-F238E27FC236}">
                <a16:creationId xmlns:a16="http://schemas.microsoft.com/office/drawing/2014/main" id="{A7AE6A9B-A360-7CC5-3BF0-42AFC0EC5A9C}"/>
              </a:ext>
            </a:extLst>
          </p:cNvPr>
          <p:cNvSpPr/>
          <p:nvPr/>
        </p:nvSpPr>
        <p:spPr>
          <a:xfrm>
            <a:off x="2066925" y="2438400"/>
            <a:ext cx="285749" cy="742950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Arrow: Right 62">
            <a:extLst>
              <a:ext uri="{FF2B5EF4-FFF2-40B4-BE49-F238E27FC236}">
                <a16:creationId xmlns:a16="http://schemas.microsoft.com/office/drawing/2014/main" id="{AA9988DA-63F4-A371-A381-1E1310B422F8}"/>
              </a:ext>
            </a:extLst>
          </p:cNvPr>
          <p:cNvSpPr/>
          <p:nvPr/>
        </p:nvSpPr>
        <p:spPr>
          <a:xfrm>
            <a:off x="3429000" y="3829050"/>
            <a:ext cx="1447800" cy="247650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Arrow: Right 63">
            <a:extLst>
              <a:ext uri="{FF2B5EF4-FFF2-40B4-BE49-F238E27FC236}">
                <a16:creationId xmlns:a16="http://schemas.microsoft.com/office/drawing/2014/main" id="{06FAE193-A0CF-9B37-45F8-40997F75911E}"/>
              </a:ext>
            </a:extLst>
          </p:cNvPr>
          <p:cNvSpPr/>
          <p:nvPr/>
        </p:nvSpPr>
        <p:spPr>
          <a:xfrm>
            <a:off x="7328669" y="3829050"/>
            <a:ext cx="1420862" cy="247650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Arrow: Up-Down 64">
            <a:extLst>
              <a:ext uri="{FF2B5EF4-FFF2-40B4-BE49-F238E27FC236}">
                <a16:creationId xmlns:a16="http://schemas.microsoft.com/office/drawing/2014/main" id="{06F2BB4D-0230-354C-10BA-00F6E2679EE4}"/>
              </a:ext>
            </a:extLst>
          </p:cNvPr>
          <p:cNvSpPr/>
          <p:nvPr/>
        </p:nvSpPr>
        <p:spPr>
          <a:xfrm>
            <a:off x="9839325" y="2457450"/>
            <a:ext cx="266699" cy="704850"/>
          </a:xfrm>
          <a:prstGeom prst="up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Arrow: Right 65">
            <a:extLst>
              <a:ext uri="{FF2B5EF4-FFF2-40B4-BE49-F238E27FC236}">
                <a16:creationId xmlns:a16="http://schemas.microsoft.com/office/drawing/2014/main" id="{3196400A-C01D-0B2A-298F-F981130BD755}"/>
              </a:ext>
            </a:extLst>
          </p:cNvPr>
          <p:cNvSpPr/>
          <p:nvPr/>
        </p:nvSpPr>
        <p:spPr>
          <a:xfrm>
            <a:off x="7325097" y="1533525"/>
            <a:ext cx="1420862" cy="250371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1485900"/>
            <a:ext cx="3505200" cy="22479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1638300"/>
            <a:ext cx="285750" cy="3048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0" y="3276600"/>
            <a:ext cx="152400" cy="1524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1485900"/>
            <a:ext cx="3505200" cy="22479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95800" y="1638300"/>
            <a:ext cx="228600" cy="3048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95800" y="3276600"/>
            <a:ext cx="152400" cy="1524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7200" y="1485900"/>
            <a:ext cx="3505200" cy="22479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29600" y="1638300"/>
            <a:ext cx="171450" cy="3048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29600" y="3276600"/>
            <a:ext cx="152400" cy="1524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9600" y="4229100"/>
            <a:ext cx="238125" cy="1905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9600" y="4572000"/>
            <a:ext cx="10972800" cy="165735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9600" y="6362700"/>
            <a:ext cx="133350" cy="133350"/>
          </a:xfrm>
          <a:prstGeom prst="rect">
            <a:avLst/>
          </a:prstGeom>
        </p:spPr>
      </p:pic>
      <p:sp>
        <p:nvSpPr>
          <p:cNvPr id="16" name="Text 0"/>
          <p:cNvSpPr/>
          <p:nvPr/>
        </p:nvSpPr>
        <p:spPr>
          <a:xfrm>
            <a:off x="609600" y="457200"/>
            <a:ext cx="109728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15803D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Live Analytics with kdb+</a:t>
            </a:r>
            <a:endParaRPr lang="en-US" sz="2700" dirty="0"/>
          </a:p>
        </p:txBody>
      </p:sp>
      <p:sp>
        <p:nvSpPr>
          <p:cNvPr id="17" name="Text 1"/>
          <p:cNvSpPr/>
          <p:nvPr/>
        </p:nvSpPr>
        <p:spPr>
          <a:xfrm>
            <a:off x="-487680" y="914400"/>
            <a:ext cx="1316736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dirty="0">
                <a:solidFill>
                  <a:srgbClr val="D1D5D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High-fidelity real-time analytics for algorithmic trading</a:t>
            </a:r>
            <a:endParaRPr lang="en-US" sz="1500" dirty="0"/>
          </a:p>
        </p:txBody>
      </p:sp>
      <p:sp>
        <p:nvSpPr>
          <p:cNvPr id="18" name="Text 2"/>
          <p:cNvSpPr/>
          <p:nvPr/>
        </p:nvSpPr>
        <p:spPr>
          <a:xfrm>
            <a:off x="1162050" y="1638300"/>
            <a:ext cx="3278267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EF9C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Venue Benchmarking</a:t>
            </a:r>
            <a:endParaRPr lang="en-US" sz="1800" dirty="0"/>
          </a:p>
        </p:txBody>
      </p:sp>
      <p:sp>
        <p:nvSpPr>
          <p:cNvPr id="19" name="Text 3"/>
          <p:cNvSpPr/>
          <p:nvPr/>
        </p:nvSpPr>
        <p:spPr>
          <a:xfrm>
            <a:off x="762000" y="2095500"/>
            <a:ext cx="32004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D1D5D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Real-time comparison of execution quality across different trading venues to identify optimal liquidity sources and minimize transaction costs.</a:t>
            </a:r>
            <a:endParaRPr lang="en-US" sz="1200" dirty="0"/>
          </a:p>
        </p:txBody>
      </p:sp>
      <p:sp>
        <p:nvSpPr>
          <p:cNvPr id="20" name="Text 4"/>
          <p:cNvSpPr/>
          <p:nvPr/>
        </p:nvSpPr>
        <p:spPr>
          <a:xfrm>
            <a:off x="990600" y="3124200"/>
            <a:ext cx="2971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9CA3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Analyzes fill rates, price improvement, and latency</a:t>
            </a:r>
            <a:endParaRPr lang="en-US" sz="1200" dirty="0"/>
          </a:p>
        </p:txBody>
      </p:sp>
      <p:sp>
        <p:nvSpPr>
          <p:cNvPr id="21" name="Text 5"/>
          <p:cNvSpPr/>
          <p:nvPr/>
        </p:nvSpPr>
        <p:spPr>
          <a:xfrm>
            <a:off x="4838700" y="1638300"/>
            <a:ext cx="3132713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EF9C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Slippage Monitoring</a:t>
            </a:r>
            <a:endParaRPr lang="en-US" sz="1800" dirty="0"/>
          </a:p>
        </p:txBody>
      </p:sp>
      <p:sp>
        <p:nvSpPr>
          <p:cNvPr id="22" name="Text 6"/>
          <p:cNvSpPr/>
          <p:nvPr/>
        </p:nvSpPr>
        <p:spPr>
          <a:xfrm>
            <a:off x="4495800" y="2095500"/>
            <a:ext cx="32004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D1D5D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Continuous tracking of the difference between expected and actual execution prices, benchmarked against metrics like Volume-Weighted Average Price (VWAP).</a:t>
            </a:r>
            <a:endParaRPr lang="en-US" sz="1200" dirty="0"/>
          </a:p>
        </p:txBody>
      </p:sp>
      <p:sp>
        <p:nvSpPr>
          <p:cNvPr id="23" name="Text 7"/>
          <p:cNvSpPr/>
          <p:nvPr/>
        </p:nvSpPr>
        <p:spPr>
          <a:xfrm>
            <a:off x="4724400" y="3124200"/>
            <a:ext cx="2971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9CA3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Evaluates execution efficiency against VWAP</a:t>
            </a:r>
            <a:endParaRPr lang="en-US" sz="1200" dirty="0"/>
          </a:p>
        </p:txBody>
      </p:sp>
      <p:sp>
        <p:nvSpPr>
          <p:cNvPr id="24" name="Text 8"/>
          <p:cNvSpPr/>
          <p:nvPr/>
        </p:nvSpPr>
        <p:spPr>
          <a:xfrm>
            <a:off x="8515350" y="1638300"/>
            <a:ext cx="2678549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EF9C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Fill-Rate Analysis</a:t>
            </a:r>
            <a:endParaRPr lang="en-US" sz="1800" dirty="0"/>
          </a:p>
        </p:txBody>
      </p:sp>
      <p:sp>
        <p:nvSpPr>
          <p:cNvPr id="25" name="Text 9"/>
          <p:cNvSpPr/>
          <p:nvPr/>
        </p:nvSpPr>
        <p:spPr>
          <a:xfrm>
            <a:off x="8229600" y="2095500"/>
            <a:ext cx="32004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D1D5D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Monitoring the percentage of orders that are successfully executed. High fill rates indicate effective order routing and sufficient liquidity.</a:t>
            </a:r>
            <a:endParaRPr lang="en-US" sz="1200" dirty="0"/>
          </a:p>
        </p:txBody>
      </p:sp>
      <p:sp>
        <p:nvSpPr>
          <p:cNvPr id="26" name="Text 10"/>
          <p:cNvSpPr/>
          <p:nvPr/>
        </p:nvSpPr>
        <p:spPr>
          <a:xfrm>
            <a:off x="8458200" y="3124200"/>
            <a:ext cx="2971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9CA3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Low rates signal issues with venue selection</a:t>
            </a:r>
            <a:endParaRPr lang="en-US" sz="1200" dirty="0"/>
          </a:p>
        </p:txBody>
      </p:sp>
      <p:sp>
        <p:nvSpPr>
          <p:cNvPr id="27" name="Text 11"/>
          <p:cNvSpPr/>
          <p:nvPr/>
        </p:nvSpPr>
        <p:spPr>
          <a:xfrm>
            <a:off x="923925" y="4191000"/>
            <a:ext cx="10972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E5E7E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Example: VWAP Calculation in kdb+/q</a:t>
            </a:r>
            <a:endParaRPr lang="en-US" sz="1500" dirty="0"/>
          </a:p>
        </p:txBody>
      </p:sp>
      <p:sp>
        <p:nvSpPr>
          <p:cNvPr id="28" name="Text 12"/>
          <p:cNvSpPr/>
          <p:nvPr/>
        </p:nvSpPr>
        <p:spPr>
          <a:xfrm>
            <a:off x="752475" y="4743450"/>
            <a:ext cx="5944642" cy="1314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E8E8E8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q) // Volume-weighted average price (VWAP) by 15-minute intervals</a:t>
            </a:r>
            <a:endParaRPr lang="en-US" sz="1200" dirty="0"/>
          </a:p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E8E8E8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q) select lastPx:last price, </a:t>
            </a:r>
            <a:endParaRPr lang="en-US" sz="1200" dirty="0"/>
          </a:p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E8E8E8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q)        vwapPx:size wavg price </a:t>
            </a:r>
            <a:endParaRPr lang="en-US" sz="1200" dirty="0"/>
          </a:p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E8E8E8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q) by date, 15 xbar time.minute </a:t>
            </a:r>
            <a:endParaRPr lang="en-US" sz="1200" dirty="0"/>
          </a:p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E8E8E8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q) from trade </a:t>
            </a:r>
            <a:endParaRPr lang="en-US" sz="1200" dirty="0"/>
          </a:p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E8E8E8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q) where sym=symbol</a:t>
            </a:r>
            <a:endParaRPr lang="en-US" sz="1200" dirty="0"/>
          </a:p>
        </p:txBody>
      </p:sp>
      <p:sp>
        <p:nvSpPr>
          <p:cNvPr id="29" name="Text 13"/>
          <p:cNvSpPr/>
          <p:nvPr/>
        </p:nvSpPr>
        <p:spPr>
          <a:xfrm>
            <a:off x="781050" y="6343650"/>
            <a:ext cx="1316736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i="1" dirty="0">
                <a:solidFill>
                  <a:srgbClr val="9CA3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This code calculates VWAP by 15-minute intervals for a specific symbol, comparing actual execution prices against the benchmark.</a:t>
            </a:r>
            <a:endParaRPr lang="en-US" sz="10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" y="1333500"/>
            <a:ext cx="3810000" cy="38100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1066800"/>
            <a:ext cx="5486400" cy="13716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6500" y="1323975"/>
            <a:ext cx="228600" cy="2286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2667000"/>
            <a:ext cx="5486400" cy="11430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6500" y="2924175"/>
            <a:ext cx="228600" cy="2286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0" y="4038600"/>
            <a:ext cx="5486400" cy="13716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86500" y="4295775"/>
            <a:ext cx="228600" cy="228600"/>
          </a:xfrm>
          <a:prstGeom prst="rect">
            <a:avLst/>
          </a:prstGeom>
        </p:spPr>
      </p:pic>
      <p:sp>
        <p:nvSpPr>
          <p:cNvPr id="11" name="Text 0"/>
          <p:cNvSpPr/>
          <p:nvPr/>
        </p:nvSpPr>
        <p:spPr>
          <a:xfrm>
            <a:off x="2614315" y="457200"/>
            <a:ext cx="696337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15803D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Dynamic Strategy Refinement</a:t>
            </a:r>
            <a:endParaRPr lang="en-US" sz="2700" dirty="0"/>
          </a:p>
        </p:txBody>
      </p:sp>
      <p:sp>
        <p:nvSpPr>
          <p:cNvPr id="12" name="Text 1"/>
          <p:cNvSpPr/>
          <p:nvPr/>
        </p:nvSpPr>
        <p:spPr>
          <a:xfrm>
            <a:off x="6667500" y="1257300"/>
            <a:ext cx="47244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EF9C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Real-time Feedback</a:t>
            </a:r>
            <a:endParaRPr lang="en-US" sz="1500" dirty="0"/>
          </a:p>
        </p:txBody>
      </p:sp>
      <p:sp>
        <p:nvSpPr>
          <p:cNvPr id="13" name="Text 2"/>
          <p:cNvSpPr/>
          <p:nvPr/>
        </p:nvSpPr>
        <p:spPr>
          <a:xfrm>
            <a:off x="6667500" y="1562100"/>
            <a:ext cx="47244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D1D5D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Live market microstructure insights (slippage, venue performance) continuously inform and adapt execution strategies</a:t>
            </a:r>
            <a:endParaRPr lang="en-US" sz="1200" dirty="0"/>
          </a:p>
        </p:txBody>
      </p:sp>
      <p:sp>
        <p:nvSpPr>
          <p:cNvPr id="14" name="Text 3"/>
          <p:cNvSpPr/>
          <p:nvPr/>
        </p:nvSpPr>
        <p:spPr>
          <a:xfrm>
            <a:off x="6667500" y="2857500"/>
            <a:ext cx="47244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EF9C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Anomaly Detection</a:t>
            </a:r>
            <a:endParaRPr lang="en-US" sz="1500" dirty="0"/>
          </a:p>
        </p:txBody>
      </p:sp>
      <p:sp>
        <p:nvSpPr>
          <p:cNvPr id="15" name="Text 4"/>
          <p:cNvSpPr/>
          <p:nvPr/>
        </p:nvSpPr>
        <p:spPr>
          <a:xfrm>
            <a:off x="6667500" y="3162300"/>
            <a:ext cx="4724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D1D5D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Identification of "outlier trades" flags poor execution for immediate review and triggers parameter adjustments</a:t>
            </a:r>
            <a:endParaRPr lang="en-US" sz="1200" dirty="0"/>
          </a:p>
        </p:txBody>
      </p:sp>
      <p:sp>
        <p:nvSpPr>
          <p:cNvPr id="16" name="Text 5"/>
          <p:cNvSpPr/>
          <p:nvPr/>
        </p:nvSpPr>
        <p:spPr>
          <a:xfrm>
            <a:off x="6667500" y="4229100"/>
            <a:ext cx="47244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EF9C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Continuous Learning</a:t>
            </a:r>
            <a:endParaRPr lang="en-US" sz="1500" dirty="0"/>
          </a:p>
        </p:txBody>
      </p:sp>
      <p:sp>
        <p:nvSpPr>
          <p:cNvPr id="17" name="Text 6"/>
          <p:cNvSpPr/>
          <p:nvPr/>
        </p:nvSpPr>
        <p:spPr>
          <a:xfrm>
            <a:off x="6667500" y="4533900"/>
            <a:ext cx="47244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D1D5D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Strategies continuously learn and adapt to maintain optimization and responsiveness to evolving market conditions</a:t>
            </a:r>
            <a:endParaRPr lang="en-US" sz="1200" dirty="0"/>
          </a:p>
        </p:txBody>
      </p:sp>
      <p:sp>
        <p:nvSpPr>
          <p:cNvPr id="18" name="Text 7"/>
          <p:cNvSpPr/>
          <p:nvPr/>
        </p:nvSpPr>
        <p:spPr>
          <a:xfrm>
            <a:off x="2479491" y="5638800"/>
            <a:ext cx="723286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200" i="1" dirty="0">
                <a:solidFill>
                  <a:srgbClr val="9CA3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Enhanced trading efficiency and risk management through adaptive strategies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1066800"/>
            <a:ext cx="10972800" cy="7620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2095500"/>
            <a:ext cx="2743200" cy="12573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0" y="2247900"/>
            <a:ext cx="200025" cy="3048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2800" y="1981200"/>
            <a:ext cx="2743200" cy="14859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05200" y="2247900"/>
            <a:ext cx="228600" cy="3048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0" y="2095500"/>
            <a:ext cx="2743200" cy="12573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48400" y="2247900"/>
            <a:ext cx="228600" cy="3048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39200" y="1981200"/>
            <a:ext cx="2743200" cy="14859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91600" y="2247900"/>
            <a:ext cx="171450" cy="3048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9600" y="3619500"/>
            <a:ext cx="10972800" cy="19050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9600" y="5676900"/>
            <a:ext cx="5410200" cy="9906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2000" y="5867400"/>
            <a:ext cx="228600" cy="3048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72200" y="5676900"/>
            <a:ext cx="5410200" cy="9906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324600" y="5867400"/>
            <a:ext cx="285750" cy="304800"/>
          </a:xfrm>
          <a:prstGeom prst="rect">
            <a:avLst/>
          </a:prstGeom>
        </p:spPr>
      </p:pic>
      <p:sp>
        <p:nvSpPr>
          <p:cNvPr id="18" name="Text 0"/>
          <p:cNvSpPr/>
          <p:nvPr/>
        </p:nvSpPr>
        <p:spPr>
          <a:xfrm>
            <a:off x="-487680" y="457200"/>
            <a:ext cx="1316736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15803D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Case Study: Anomaly Detection in Market Execution</a:t>
            </a:r>
            <a:endParaRPr lang="en-US" sz="2700" dirty="0"/>
          </a:p>
        </p:txBody>
      </p:sp>
      <p:sp>
        <p:nvSpPr>
          <p:cNvPr id="19" name="Text 1"/>
          <p:cNvSpPr/>
          <p:nvPr/>
        </p:nvSpPr>
        <p:spPr>
          <a:xfrm>
            <a:off x="762000" y="1219200"/>
            <a:ext cx="10668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E5E7E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The Bank of New York's patented anomaly detection system demonstrates how our hybrid approach integrates multiple ML models with domain expertise to identify outlier trades and execution anomalies.</a:t>
            </a:r>
            <a:endParaRPr lang="en-US" sz="1200" dirty="0"/>
          </a:p>
        </p:txBody>
      </p:sp>
      <p:sp>
        <p:nvSpPr>
          <p:cNvPr id="20" name="Text 2"/>
          <p:cNvSpPr/>
          <p:nvPr/>
        </p:nvSpPr>
        <p:spPr>
          <a:xfrm>
            <a:off x="1076325" y="2266950"/>
            <a:ext cx="1966674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EF9C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Data Collection</a:t>
            </a:r>
            <a:endParaRPr lang="en-US" sz="1500" dirty="0"/>
          </a:p>
        </p:txBody>
      </p:sp>
      <p:sp>
        <p:nvSpPr>
          <p:cNvPr id="21" name="Text 3"/>
          <p:cNvSpPr/>
          <p:nvPr/>
        </p:nvSpPr>
        <p:spPr>
          <a:xfrm>
            <a:off x="762000" y="2628900"/>
            <a:ext cx="24384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D1D5D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High-fidelity market data from kdb+ enables real-time monitoring of execution quality.</a:t>
            </a:r>
            <a:endParaRPr lang="en-US" sz="1050" dirty="0"/>
          </a:p>
        </p:txBody>
      </p:sp>
      <p:sp>
        <p:nvSpPr>
          <p:cNvPr id="22" name="Text 4"/>
          <p:cNvSpPr/>
          <p:nvPr/>
        </p:nvSpPr>
        <p:spPr>
          <a:xfrm>
            <a:off x="3848100" y="2133600"/>
            <a:ext cx="20955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EF9C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Multi-model Detection</a:t>
            </a:r>
            <a:endParaRPr lang="en-US" sz="1500" dirty="0"/>
          </a:p>
        </p:txBody>
      </p:sp>
      <p:sp>
        <p:nvSpPr>
          <p:cNvPr id="23" name="Text 5"/>
          <p:cNvSpPr/>
          <p:nvPr/>
        </p:nvSpPr>
        <p:spPr>
          <a:xfrm>
            <a:off x="3505200" y="2743200"/>
            <a:ext cx="24384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D1D5D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Multiple ML models detect different behavioral patterns in execution data.</a:t>
            </a:r>
            <a:endParaRPr lang="en-US" sz="1050" dirty="0"/>
          </a:p>
        </p:txBody>
      </p:sp>
      <p:sp>
        <p:nvSpPr>
          <p:cNvPr id="24" name="Text 6"/>
          <p:cNvSpPr/>
          <p:nvPr/>
        </p:nvSpPr>
        <p:spPr>
          <a:xfrm>
            <a:off x="6591300" y="2266950"/>
            <a:ext cx="2401907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EF9C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Score Aggregation</a:t>
            </a:r>
            <a:endParaRPr lang="en-US" sz="1500" dirty="0"/>
          </a:p>
        </p:txBody>
      </p:sp>
      <p:sp>
        <p:nvSpPr>
          <p:cNvPr id="25" name="Text 7"/>
          <p:cNvSpPr/>
          <p:nvPr/>
        </p:nvSpPr>
        <p:spPr>
          <a:xfrm>
            <a:off x="6248400" y="2628900"/>
            <a:ext cx="24384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D1D5D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Anomaly scores are aggregated to enhance robustness and reduce false positives.</a:t>
            </a:r>
            <a:endParaRPr lang="en-US" sz="1050" dirty="0"/>
          </a:p>
        </p:txBody>
      </p:sp>
      <p:sp>
        <p:nvSpPr>
          <p:cNvPr id="26" name="Text 8"/>
          <p:cNvSpPr/>
          <p:nvPr/>
        </p:nvSpPr>
        <p:spPr>
          <a:xfrm>
            <a:off x="9277350" y="2133600"/>
            <a:ext cx="215265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EF9C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Immediate Response</a:t>
            </a:r>
            <a:endParaRPr lang="en-US" sz="1500" dirty="0"/>
          </a:p>
        </p:txBody>
      </p:sp>
      <p:sp>
        <p:nvSpPr>
          <p:cNvPr id="27" name="Text 9"/>
          <p:cNvSpPr/>
          <p:nvPr/>
        </p:nvSpPr>
        <p:spPr>
          <a:xfrm>
            <a:off x="8991600" y="2743200"/>
            <a:ext cx="24384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D1D5D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Strategic adjustments triggered by both data insights and domain expertise.</a:t>
            </a:r>
            <a:endParaRPr lang="en-US" sz="1050" dirty="0"/>
          </a:p>
        </p:txBody>
      </p:sp>
      <p:sp>
        <p:nvSpPr>
          <p:cNvPr id="28" name="Text 10"/>
          <p:cNvSpPr/>
          <p:nvPr/>
        </p:nvSpPr>
        <p:spPr>
          <a:xfrm>
            <a:off x="1104900" y="5829300"/>
            <a:ext cx="47625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EF9C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Enhanced Robustness</a:t>
            </a:r>
            <a:endParaRPr lang="en-US" sz="1500" dirty="0"/>
          </a:p>
        </p:txBody>
      </p:sp>
      <p:sp>
        <p:nvSpPr>
          <p:cNvPr id="29" name="Text 11"/>
          <p:cNvSpPr/>
          <p:nvPr/>
        </p:nvSpPr>
        <p:spPr>
          <a:xfrm>
            <a:off x="1104900" y="6134100"/>
            <a:ext cx="47625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D1D5D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Multi-model approach provides layered defense against market anomalies.</a:t>
            </a:r>
            <a:endParaRPr lang="en-US" sz="1050" dirty="0"/>
          </a:p>
        </p:txBody>
      </p:sp>
      <p:sp>
        <p:nvSpPr>
          <p:cNvPr id="30" name="Text 12"/>
          <p:cNvSpPr/>
          <p:nvPr/>
        </p:nvSpPr>
        <p:spPr>
          <a:xfrm>
            <a:off x="6724650" y="5829300"/>
            <a:ext cx="47053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EF9C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Balanced Approach</a:t>
            </a:r>
            <a:endParaRPr lang="en-US" sz="1500" dirty="0"/>
          </a:p>
        </p:txBody>
      </p:sp>
      <p:sp>
        <p:nvSpPr>
          <p:cNvPr id="31" name="Text 13"/>
          <p:cNvSpPr/>
          <p:nvPr/>
        </p:nvSpPr>
        <p:spPr>
          <a:xfrm>
            <a:off x="6724650" y="6134100"/>
            <a:ext cx="47053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D1D5D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Decisions informed by both data-driven insights and established financial expertise.</a:t>
            </a:r>
            <a:endParaRPr lang="en-US" sz="10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1371600"/>
            <a:ext cx="10972800" cy="12954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1733550"/>
            <a:ext cx="411510" cy="571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0055" y="1847850"/>
            <a:ext cx="247650" cy="3429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" y="2895600"/>
            <a:ext cx="10972800" cy="12954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200" y="3257550"/>
            <a:ext cx="341561" cy="5715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6031" y="3371850"/>
            <a:ext cx="285750" cy="3429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600" y="4419600"/>
            <a:ext cx="10972800" cy="12954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8200" y="4781550"/>
            <a:ext cx="379214" cy="5715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5882" y="4895850"/>
            <a:ext cx="323850" cy="342900"/>
          </a:xfrm>
          <a:prstGeom prst="rect">
            <a:avLst/>
          </a:prstGeom>
        </p:spPr>
      </p:pic>
      <p:sp>
        <p:nvSpPr>
          <p:cNvPr id="13" name="Text 0"/>
          <p:cNvSpPr/>
          <p:nvPr/>
        </p:nvSpPr>
        <p:spPr>
          <a:xfrm>
            <a:off x="4353297" y="457200"/>
            <a:ext cx="3485257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15803D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Key Takeaways</a:t>
            </a:r>
            <a:endParaRPr lang="en-US" sz="2700" dirty="0"/>
          </a:p>
        </p:txBody>
      </p:sp>
      <p:sp>
        <p:nvSpPr>
          <p:cNvPr id="14" name="Text 1"/>
          <p:cNvSpPr/>
          <p:nvPr/>
        </p:nvSpPr>
        <p:spPr>
          <a:xfrm>
            <a:off x="1478310" y="1600200"/>
            <a:ext cx="11850588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EF9C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Synergistic Power of kdb+ and Python</a:t>
            </a:r>
            <a:endParaRPr lang="en-US" sz="1800" dirty="0"/>
          </a:p>
        </p:txBody>
      </p:sp>
      <p:sp>
        <p:nvSpPr>
          <p:cNvPr id="15" name="Text 2"/>
          <p:cNvSpPr/>
          <p:nvPr/>
        </p:nvSpPr>
        <p:spPr>
          <a:xfrm>
            <a:off x="1478310" y="1981200"/>
            <a:ext cx="987549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D1D5D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Leveraging kdb+ for high-performance time-series data management and Python for advanced deep learning models creates a robust and efficient algorithmic trading ecosystem.</a:t>
            </a:r>
            <a:endParaRPr lang="en-US" sz="1200" dirty="0"/>
          </a:p>
        </p:txBody>
      </p:sp>
      <p:sp>
        <p:nvSpPr>
          <p:cNvPr id="16" name="Text 3"/>
          <p:cNvSpPr/>
          <p:nvPr/>
        </p:nvSpPr>
        <p:spPr>
          <a:xfrm>
            <a:off x="1408361" y="3124200"/>
            <a:ext cx="11934527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EF9C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Integrating Deep Learning with Domain Knowledge</a:t>
            </a:r>
            <a:endParaRPr lang="en-US" sz="1800" dirty="0"/>
          </a:p>
        </p:txBody>
      </p:sp>
      <p:sp>
        <p:nvSpPr>
          <p:cNvPr id="17" name="Text 4"/>
          <p:cNvSpPr/>
          <p:nvPr/>
        </p:nvSpPr>
        <p:spPr>
          <a:xfrm>
            <a:off x="1408361" y="3505200"/>
            <a:ext cx="9945439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D1D5D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Successful algorithmic trading requires combining sophisticated neural architectures with traditional financial signal processing and expert domain knowledge to ensure interpretability, robustness, and optimal latency.</a:t>
            </a:r>
            <a:endParaRPr lang="en-US" sz="1200" dirty="0"/>
          </a:p>
        </p:txBody>
      </p:sp>
      <p:sp>
        <p:nvSpPr>
          <p:cNvPr id="18" name="Text 5"/>
          <p:cNvSpPr/>
          <p:nvPr/>
        </p:nvSpPr>
        <p:spPr>
          <a:xfrm>
            <a:off x="1446014" y="4648200"/>
            <a:ext cx="9907786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EF9C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Necessity of Real-Time Analytics</a:t>
            </a:r>
            <a:endParaRPr lang="en-US" sz="1800" dirty="0"/>
          </a:p>
        </p:txBody>
      </p:sp>
      <p:sp>
        <p:nvSpPr>
          <p:cNvPr id="19" name="Text 6"/>
          <p:cNvSpPr/>
          <p:nvPr/>
        </p:nvSpPr>
        <p:spPr>
          <a:xfrm>
            <a:off x="1446014" y="5029200"/>
            <a:ext cx="9907786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D1D5D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Continuous, real-time execution analytics are crucial for monitoring performance, identifying anomalies, and dynamically refining trading strategies in response to evolving market microstructure.</a:t>
            </a:r>
            <a:endParaRPr lang="en-US" sz="1200" dirty="0"/>
          </a:p>
        </p:txBody>
      </p:sp>
      <p:sp>
        <p:nvSpPr>
          <p:cNvPr id="20" name="Text 7"/>
          <p:cNvSpPr/>
          <p:nvPr/>
        </p:nvSpPr>
        <p:spPr>
          <a:xfrm>
            <a:off x="782657" y="6019800"/>
            <a:ext cx="1062668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50" i="1" dirty="0">
                <a:solidFill>
                  <a:srgbClr val="9CA3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"The future of algorithmic trading lies at the intersection of advanced analytics and domain expertise."</a:t>
            </a:r>
            <a:endParaRPr lang="en-US" sz="13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1828800"/>
            <a:ext cx="3505200" cy="9906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2162175"/>
            <a:ext cx="285750" cy="28575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1828800"/>
            <a:ext cx="3505200" cy="9906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8200" y="2162175"/>
            <a:ext cx="285750" cy="28575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" y="3124200"/>
            <a:ext cx="3505200" cy="11811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200" y="3552825"/>
            <a:ext cx="219075" cy="28575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9600" y="3124200"/>
            <a:ext cx="3505200" cy="11811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48200" y="3552825"/>
            <a:ext cx="247650" cy="28575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39225" y="2162175"/>
            <a:ext cx="1428750" cy="142875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53575" y="2647950"/>
            <a:ext cx="400050" cy="457200"/>
          </a:xfrm>
          <a:prstGeom prst="rect">
            <a:avLst/>
          </a:prstGeom>
        </p:spPr>
      </p:pic>
      <p:sp>
        <p:nvSpPr>
          <p:cNvPr id="14" name="Text 0"/>
          <p:cNvSpPr/>
          <p:nvPr/>
        </p:nvSpPr>
        <p:spPr>
          <a:xfrm>
            <a:off x="3629635" y="457200"/>
            <a:ext cx="4932581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0064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Thank You &amp; Connect</a:t>
            </a:r>
            <a:endParaRPr lang="en-US" sz="2700" dirty="0"/>
          </a:p>
        </p:txBody>
      </p:sp>
      <p:sp>
        <p:nvSpPr>
          <p:cNvPr id="15" name="Text 1"/>
          <p:cNvSpPr/>
          <p:nvPr/>
        </p:nvSpPr>
        <p:spPr>
          <a:xfrm>
            <a:off x="1752436" y="1143000"/>
            <a:ext cx="8686979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800" dirty="0">
                <a:solidFill>
                  <a:srgbClr val="D1D5D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Thank you for your time and attention at Quant Starts EU 2025</a:t>
            </a:r>
            <a:endParaRPr lang="en-US" sz="1800" dirty="0"/>
          </a:p>
        </p:txBody>
      </p:sp>
      <p:sp>
        <p:nvSpPr>
          <p:cNvPr id="16" name="Text 2"/>
          <p:cNvSpPr/>
          <p:nvPr/>
        </p:nvSpPr>
        <p:spPr>
          <a:xfrm>
            <a:off x="1276350" y="2057400"/>
            <a:ext cx="2662982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EF9C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Email</a:t>
            </a:r>
            <a:endParaRPr lang="en-US" sz="1500" dirty="0"/>
          </a:p>
        </p:txBody>
      </p:sp>
      <p:sp>
        <p:nvSpPr>
          <p:cNvPr id="17" name="Text 3"/>
          <p:cNvSpPr/>
          <p:nvPr/>
        </p:nvSpPr>
        <p:spPr>
          <a:xfrm>
            <a:off x="1276350" y="2362200"/>
            <a:ext cx="319557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D1D5D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rhtsharma1111@gmail.com</a:t>
            </a:r>
            <a:endParaRPr lang="en-US" sz="1200" dirty="0"/>
          </a:p>
        </p:txBody>
      </p:sp>
      <p:sp>
        <p:nvSpPr>
          <p:cNvPr id="18" name="Text 4"/>
          <p:cNvSpPr/>
          <p:nvPr/>
        </p:nvSpPr>
        <p:spPr>
          <a:xfrm>
            <a:off x="5086350" y="2057400"/>
            <a:ext cx="1700957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EF9C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Phone</a:t>
            </a:r>
            <a:endParaRPr lang="en-US" sz="1500" dirty="0"/>
          </a:p>
        </p:txBody>
      </p:sp>
      <p:sp>
        <p:nvSpPr>
          <p:cNvPr id="19" name="Text 5"/>
          <p:cNvSpPr/>
          <p:nvPr/>
        </p:nvSpPr>
        <p:spPr>
          <a:xfrm>
            <a:off x="5086350" y="2362200"/>
            <a:ext cx="204114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D1D5D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+91 8802233726</a:t>
            </a:r>
          </a:p>
          <a:p>
            <a:pPr marL="0" indent="0">
              <a:lnSpc>
                <a:spcPts val="1800"/>
              </a:lnSpc>
              <a:buNone/>
            </a:pPr>
            <a:endParaRPr lang="en-US" sz="1200" dirty="0"/>
          </a:p>
        </p:txBody>
      </p:sp>
      <p:sp>
        <p:nvSpPr>
          <p:cNvPr id="20" name="Text 6"/>
          <p:cNvSpPr/>
          <p:nvPr/>
        </p:nvSpPr>
        <p:spPr>
          <a:xfrm>
            <a:off x="1209675" y="3352800"/>
            <a:ext cx="216783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EF9C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Company</a:t>
            </a:r>
            <a:endParaRPr lang="en-US" sz="1500" dirty="0"/>
          </a:p>
        </p:txBody>
      </p:sp>
      <p:sp>
        <p:nvSpPr>
          <p:cNvPr id="21" name="Text 7"/>
          <p:cNvSpPr/>
          <p:nvPr/>
        </p:nvSpPr>
        <p:spPr>
          <a:xfrm>
            <a:off x="1209675" y="3657600"/>
            <a:ext cx="260139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D1D5D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Bank of New York</a:t>
            </a:r>
            <a:endParaRPr lang="en-US" sz="1200" dirty="0"/>
          </a:p>
        </p:txBody>
      </p:sp>
      <p:sp>
        <p:nvSpPr>
          <p:cNvPr id="22" name="Text 8"/>
          <p:cNvSpPr/>
          <p:nvPr/>
        </p:nvSpPr>
        <p:spPr>
          <a:xfrm>
            <a:off x="1209675" y="3886200"/>
            <a:ext cx="2601397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9CA3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Market Surveillance</a:t>
            </a:r>
            <a:endParaRPr lang="en-US" sz="1050" dirty="0"/>
          </a:p>
        </p:txBody>
      </p:sp>
      <p:sp>
        <p:nvSpPr>
          <p:cNvPr id="23" name="Text 9"/>
          <p:cNvSpPr/>
          <p:nvPr/>
        </p:nvSpPr>
        <p:spPr>
          <a:xfrm>
            <a:off x="5048250" y="3352800"/>
            <a:ext cx="1884611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EF9C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Event</a:t>
            </a:r>
            <a:endParaRPr lang="en-US" sz="1500" dirty="0"/>
          </a:p>
        </p:txBody>
      </p:sp>
      <p:sp>
        <p:nvSpPr>
          <p:cNvPr id="24" name="Text 10"/>
          <p:cNvSpPr/>
          <p:nvPr/>
        </p:nvSpPr>
        <p:spPr>
          <a:xfrm>
            <a:off x="5048250" y="3657600"/>
            <a:ext cx="226153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D1D5D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Quant Starts EU 2025</a:t>
            </a:r>
            <a:endParaRPr lang="en-US" sz="1200" dirty="0"/>
          </a:p>
        </p:txBody>
      </p:sp>
      <p:sp>
        <p:nvSpPr>
          <p:cNvPr id="25" name="Text 11"/>
          <p:cNvSpPr/>
          <p:nvPr/>
        </p:nvSpPr>
        <p:spPr>
          <a:xfrm>
            <a:off x="5048250" y="3886200"/>
            <a:ext cx="2261533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9CA3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London | Day 1 | 14 October</a:t>
            </a:r>
            <a:endParaRPr lang="en-US" sz="1050" dirty="0"/>
          </a:p>
        </p:txBody>
      </p:sp>
      <p:sp>
        <p:nvSpPr>
          <p:cNvPr id="26" name="Text 12"/>
          <p:cNvSpPr/>
          <p:nvPr/>
        </p:nvSpPr>
        <p:spPr>
          <a:xfrm>
            <a:off x="7974821" y="3743325"/>
            <a:ext cx="3557409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200" dirty="0">
                <a:solidFill>
                  <a:srgbClr val="D1D5D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Scan to connect on LinkedIn</a:t>
            </a:r>
            <a:endParaRPr lang="en-US" sz="1200" dirty="0"/>
          </a:p>
        </p:txBody>
      </p:sp>
      <p:sp>
        <p:nvSpPr>
          <p:cNvPr id="27" name="Text 13"/>
          <p:cNvSpPr/>
          <p:nvPr/>
        </p:nvSpPr>
        <p:spPr>
          <a:xfrm>
            <a:off x="609600" y="4686300"/>
            <a:ext cx="109728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dirty="0">
                <a:solidFill>
                  <a:srgbClr val="FEF9C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Committed to pushing the boundaries of algorithmic trading and execution through innovative technology and data-driven insights</a:t>
            </a:r>
            <a:endParaRPr lang="en-US" sz="15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53E1555-3318-4E39-5237-9C2337873CB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78716" y="1944629"/>
            <a:ext cx="1728052" cy="17637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384" y="1409700"/>
            <a:ext cx="9144000" cy="12954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1638300"/>
            <a:ext cx="342900" cy="3429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" y="3124200"/>
            <a:ext cx="9144000" cy="12954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200" y="3390900"/>
            <a:ext cx="342900" cy="3429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" y="4876800"/>
            <a:ext cx="9144000" cy="12954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8200" y="5143500"/>
            <a:ext cx="390525" cy="342900"/>
          </a:xfrm>
          <a:prstGeom prst="rect">
            <a:avLst/>
          </a:prstGeom>
        </p:spPr>
      </p:pic>
      <p:sp>
        <p:nvSpPr>
          <p:cNvPr id="11" name="Text 0"/>
          <p:cNvSpPr/>
          <p:nvPr/>
        </p:nvSpPr>
        <p:spPr>
          <a:xfrm>
            <a:off x="5217319" y="457200"/>
            <a:ext cx="1757363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15803D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Agenda</a:t>
            </a:r>
            <a:endParaRPr lang="en-US" sz="2700" dirty="0"/>
          </a:p>
        </p:txBody>
      </p:sp>
      <p:sp>
        <p:nvSpPr>
          <p:cNvPr id="12" name="Text 1"/>
          <p:cNvSpPr/>
          <p:nvPr/>
        </p:nvSpPr>
        <p:spPr>
          <a:xfrm>
            <a:off x="1409700" y="1600200"/>
            <a:ext cx="973836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EF9C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1. Time-Series Modeling of Order Flow Using Deep Learning</a:t>
            </a:r>
            <a:endParaRPr lang="en-US" sz="1800" dirty="0"/>
          </a:p>
        </p:txBody>
      </p:sp>
      <p:sp>
        <p:nvSpPr>
          <p:cNvPr id="13" name="Text 2"/>
          <p:cNvSpPr/>
          <p:nvPr/>
        </p:nvSpPr>
        <p:spPr>
          <a:xfrm>
            <a:off x="1409700" y="1981200"/>
            <a:ext cx="81153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D1D5D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Demonstrating how deep learning models enhance short-term price forecasting and execution decision-making when applied to high-frequency data in kdb+/q</a:t>
            </a:r>
            <a:endParaRPr lang="en-US" sz="1200" dirty="0"/>
          </a:p>
        </p:txBody>
      </p:sp>
      <p:sp>
        <p:nvSpPr>
          <p:cNvPr id="14" name="Text 3"/>
          <p:cNvSpPr/>
          <p:nvPr/>
        </p:nvSpPr>
        <p:spPr>
          <a:xfrm>
            <a:off x="1409700" y="3352800"/>
            <a:ext cx="973836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EF9C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2. Combining Domain Knowledge with Neural Architectures</a:t>
            </a:r>
            <a:endParaRPr lang="en-US" sz="1800" dirty="0"/>
          </a:p>
        </p:txBody>
      </p:sp>
      <p:sp>
        <p:nvSpPr>
          <p:cNvPr id="15" name="Text 4"/>
          <p:cNvSpPr/>
          <p:nvPr/>
        </p:nvSpPr>
        <p:spPr>
          <a:xfrm>
            <a:off x="1409700" y="3733800"/>
            <a:ext cx="81153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D1D5D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Discussing how deep learning complements traditional signal processing in kdb+/q, addressing interpretability, robustness, and latency trade-offs</a:t>
            </a:r>
            <a:endParaRPr lang="en-US" sz="1200" dirty="0"/>
          </a:p>
        </p:txBody>
      </p:sp>
      <p:sp>
        <p:nvSpPr>
          <p:cNvPr id="16" name="Text 5"/>
          <p:cNvSpPr/>
          <p:nvPr/>
        </p:nvSpPr>
        <p:spPr>
          <a:xfrm>
            <a:off x="1457325" y="5105400"/>
            <a:ext cx="968121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EF9C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3. Real-Time Execution Analytics at Scale</a:t>
            </a:r>
            <a:endParaRPr lang="en-US" sz="1800" dirty="0"/>
          </a:p>
        </p:txBody>
      </p:sp>
      <p:sp>
        <p:nvSpPr>
          <p:cNvPr id="17" name="Text 6"/>
          <p:cNvSpPr/>
          <p:nvPr/>
        </p:nvSpPr>
        <p:spPr>
          <a:xfrm>
            <a:off x="1457325" y="5486400"/>
            <a:ext cx="806767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D1D5D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Presenting techniques for efficient venue benchmarking, slippage monitoring, and dynamic strategy refinement using kdb+/q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2057400"/>
            <a:ext cx="3505200" cy="22479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2295525"/>
            <a:ext cx="219075" cy="28575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3914775"/>
            <a:ext cx="133350" cy="13335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43400" y="2057400"/>
            <a:ext cx="3505200" cy="22479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0" y="2428875"/>
            <a:ext cx="285750" cy="28575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2000" y="3914775"/>
            <a:ext cx="133350" cy="13335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77200" y="2057400"/>
            <a:ext cx="3505200" cy="22479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05800" y="2295525"/>
            <a:ext cx="285750" cy="28575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05800" y="3914775"/>
            <a:ext cx="133350" cy="13335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28800" y="4686300"/>
            <a:ext cx="8534400" cy="8382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81200" y="4981575"/>
            <a:ext cx="228600" cy="2286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2857500" cy="952500"/>
          </a:xfrm>
          <a:prstGeom prst="rect">
            <a:avLst/>
          </a:prstGeom>
        </p:spPr>
      </p:pic>
      <p:sp>
        <p:nvSpPr>
          <p:cNvPr id="16" name="Text 0"/>
          <p:cNvSpPr/>
          <p:nvPr/>
        </p:nvSpPr>
        <p:spPr>
          <a:xfrm>
            <a:off x="2285881" y="457200"/>
            <a:ext cx="7620238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15803D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The Modern Execution Challenge</a:t>
            </a:r>
            <a:endParaRPr lang="en-US" sz="2700" dirty="0"/>
          </a:p>
        </p:txBody>
      </p:sp>
      <p:sp>
        <p:nvSpPr>
          <p:cNvPr id="17" name="Text 1"/>
          <p:cNvSpPr/>
          <p:nvPr/>
        </p:nvSpPr>
        <p:spPr>
          <a:xfrm>
            <a:off x="1828800" y="1143000"/>
            <a:ext cx="85344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dirty="0">
                <a:solidFill>
                  <a:srgbClr val="D1D5D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Algorithmic trading has become increasingly complex, with traditional models struggling to keep pace with market dynamics.</a:t>
            </a:r>
            <a:endParaRPr lang="en-US" sz="1500" dirty="0"/>
          </a:p>
        </p:txBody>
      </p:sp>
      <p:sp>
        <p:nvSpPr>
          <p:cNvPr id="18" name="Text 2"/>
          <p:cNvSpPr/>
          <p:nvPr/>
        </p:nvSpPr>
        <p:spPr>
          <a:xfrm>
            <a:off x="1209675" y="2305050"/>
            <a:ext cx="2057043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EF9C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Data Velocity</a:t>
            </a:r>
            <a:endParaRPr lang="en-US" sz="1800" dirty="0"/>
          </a:p>
        </p:txBody>
      </p:sp>
      <p:sp>
        <p:nvSpPr>
          <p:cNvPr id="19" name="Text 3"/>
          <p:cNvSpPr/>
          <p:nvPr/>
        </p:nvSpPr>
        <p:spPr>
          <a:xfrm>
            <a:off x="838200" y="2781300"/>
            <a:ext cx="30480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D1D5D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Unprecedented data volume and speed require advanced analytical capabilities to extract meaningful signals.</a:t>
            </a:r>
            <a:endParaRPr lang="en-US" sz="1200" dirty="0"/>
          </a:p>
        </p:txBody>
      </p:sp>
      <p:sp>
        <p:nvSpPr>
          <p:cNvPr id="20" name="Text 4"/>
          <p:cNvSpPr/>
          <p:nvPr/>
        </p:nvSpPr>
        <p:spPr>
          <a:xfrm>
            <a:off x="1047750" y="3886200"/>
            <a:ext cx="2603183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9CA3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Milliseconds for decision-making</a:t>
            </a:r>
            <a:endParaRPr lang="en-US" sz="1050" dirty="0"/>
          </a:p>
        </p:txBody>
      </p:sp>
      <p:sp>
        <p:nvSpPr>
          <p:cNvPr id="21" name="Text 5"/>
          <p:cNvSpPr/>
          <p:nvPr/>
        </p:nvSpPr>
        <p:spPr>
          <a:xfrm>
            <a:off x="5010150" y="2286000"/>
            <a:ext cx="260985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EF9C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Market Fragmentation</a:t>
            </a:r>
            <a:endParaRPr lang="en-US" sz="1800" dirty="0"/>
          </a:p>
        </p:txBody>
      </p:sp>
      <p:sp>
        <p:nvSpPr>
          <p:cNvPr id="22" name="Text 6"/>
          <p:cNvSpPr/>
          <p:nvPr/>
        </p:nvSpPr>
        <p:spPr>
          <a:xfrm>
            <a:off x="4572000" y="3048000"/>
            <a:ext cx="30480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D1D5D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Markets are increasingly fragmented, requiring strategies that can navigate complex liquidity landscapes.</a:t>
            </a:r>
            <a:endParaRPr lang="en-US" sz="1200" dirty="0"/>
          </a:p>
        </p:txBody>
      </p:sp>
      <p:sp>
        <p:nvSpPr>
          <p:cNvPr id="23" name="Text 7"/>
          <p:cNvSpPr/>
          <p:nvPr/>
        </p:nvSpPr>
        <p:spPr>
          <a:xfrm>
            <a:off x="4781550" y="3886200"/>
            <a:ext cx="2513171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9CA3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Multiple venues, diverse assets</a:t>
            </a:r>
            <a:endParaRPr lang="en-US" sz="1050" dirty="0"/>
          </a:p>
        </p:txBody>
      </p:sp>
      <p:sp>
        <p:nvSpPr>
          <p:cNvPr id="24" name="Text 8"/>
          <p:cNvSpPr/>
          <p:nvPr/>
        </p:nvSpPr>
        <p:spPr>
          <a:xfrm>
            <a:off x="8743950" y="2305050"/>
            <a:ext cx="27705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EF9C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Model Limitations</a:t>
            </a:r>
            <a:endParaRPr lang="en-US" sz="1800" dirty="0"/>
          </a:p>
        </p:txBody>
      </p:sp>
      <p:sp>
        <p:nvSpPr>
          <p:cNvPr id="25" name="Text 9"/>
          <p:cNvSpPr/>
          <p:nvPr/>
        </p:nvSpPr>
        <p:spPr>
          <a:xfrm>
            <a:off x="8305800" y="2781300"/>
            <a:ext cx="30480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D1D5D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Traditional models struggle with market evolution, leading to suboptimal execution and increased slippage.</a:t>
            </a:r>
            <a:endParaRPr lang="en-US" sz="1200" dirty="0"/>
          </a:p>
        </p:txBody>
      </p:sp>
      <p:sp>
        <p:nvSpPr>
          <p:cNvPr id="26" name="Text 10"/>
          <p:cNvSpPr/>
          <p:nvPr/>
        </p:nvSpPr>
        <p:spPr>
          <a:xfrm>
            <a:off x="8515350" y="3886200"/>
            <a:ext cx="2280642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9CA3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Fixed parameters, rigid logic</a:t>
            </a:r>
            <a:endParaRPr lang="en-US" sz="1050" dirty="0"/>
          </a:p>
        </p:txBody>
      </p:sp>
      <p:sp>
        <p:nvSpPr>
          <p:cNvPr id="27" name="Text 11"/>
          <p:cNvSpPr/>
          <p:nvPr/>
        </p:nvSpPr>
        <p:spPr>
          <a:xfrm>
            <a:off x="2362200" y="4838700"/>
            <a:ext cx="78486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E5E7E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Result:</a:t>
            </a:r>
            <a:r>
              <a:rPr lang="en-US" sz="1350" dirty="0">
                <a:solidFill>
                  <a:srgbClr val="E5E7E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Suboptimal execution, increased slippage, and missed opportunities in dynamic market conditions.</a:t>
            </a:r>
            <a:endParaRPr lang="en-US" sz="13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1143000"/>
            <a:ext cx="4572000" cy="25527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1371600"/>
            <a:ext cx="247650" cy="3429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1200" y="1905000"/>
            <a:ext cx="609600" cy="6096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91225" y="2057400"/>
            <a:ext cx="209550" cy="3048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86400" y="2590800"/>
            <a:ext cx="1219200" cy="381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10400" y="1371600"/>
            <a:ext cx="4572000" cy="20955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39000" y="1600200"/>
            <a:ext cx="247650" cy="3429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9600" y="4076700"/>
            <a:ext cx="10972800" cy="22479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8200" y="4343400"/>
            <a:ext cx="228600" cy="228600"/>
          </a:xfrm>
          <a:prstGeom prst="rect">
            <a:avLst/>
          </a:prstGeom>
        </p:spPr>
      </p:pic>
      <p:sp>
        <p:nvSpPr>
          <p:cNvPr id="13" name="Text 0"/>
          <p:cNvSpPr/>
          <p:nvPr/>
        </p:nvSpPr>
        <p:spPr>
          <a:xfrm>
            <a:off x="1322725" y="457200"/>
            <a:ext cx="95465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15803D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Our Approach: The kdb+/Python Synergy</a:t>
            </a:r>
            <a:endParaRPr lang="en-US" sz="2700" dirty="0"/>
          </a:p>
        </p:txBody>
      </p:sp>
      <p:sp>
        <p:nvSpPr>
          <p:cNvPr id="14" name="Text 1"/>
          <p:cNvSpPr/>
          <p:nvPr/>
        </p:nvSpPr>
        <p:spPr>
          <a:xfrm>
            <a:off x="1238250" y="1390650"/>
            <a:ext cx="805101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EF9C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kdb+</a:t>
            </a:r>
            <a:endParaRPr lang="en-US" sz="1800" dirty="0"/>
          </a:p>
        </p:txBody>
      </p:sp>
      <p:sp>
        <p:nvSpPr>
          <p:cNvPr id="15" name="Text 2"/>
          <p:cNvSpPr/>
          <p:nvPr/>
        </p:nvSpPr>
        <p:spPr>
          <a:xfrm>
            <a:off x="885825" y="1866900"/>
            <a:ext cx="43053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D1D5D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High-speed, real-time time-series data management</a:t>
            </a:r>
            <a:endParaRPr lang="en-US" sz="1200" dirty="0"/>
          </a:p>
        </p:txBody>
      </p:sp>
      <p:sp>
        <p:nvSpPr>
          <p:cNvPr id="16" name="Text 3"/>
          <p:cNvSpPr/>
          <p:nvPr/>
        </p:nvSpPr>
        <p:spPr>
          <a:xfrm>
            <a:off x="885825" y="2438400"/>
            <a:ext cx="43053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D1D5D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Efficient storage and query of massive market data</a:t>
            </a:r>
            <a:endParaRPr lang="en-US" sz="1200" dirty="0"/>
          </a:p>
        </p:txBody>
      </p:sp>
      <p:sp>
        <p:nvSpPr>
          <p:cNvPr id="17" name="Text 4"/>
          <p:cNvSpPr/>
          <p:nvPr/>
        </p:nvSpPr>
        <p:spPr>
          <a:xfrm>
            <a:off x="885825" y="3009900"/>
            <a:ext cx="43053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D1D5D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Optimized for capturing and processing market data</a:t>
            </a:r>
            <a:endParaRPr lang="en-US" sz="1200" dirty="0"/>
          </a:p>
        </p:txBody>
      </p:sp>
      <p:sp>
        <p:nvSpPr>
          <p:cNvPr id="18" name="Text 5"/>
          <p:cNvSpPr/>
          <p:nvPr/>
        </p:nvSpPr>
        <p:spPr>
          <a:xfrm>
            <a:off x="5673269" y="2724150"/>
            <a:ext cx="845463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F97316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Synergy</a:t>
            </a:r>
            <a:endParaRPr lang="en-US" sz="1200" dirty="0"/>
          </a:p>
        </p:txBody>
      </p:sp>
      <p:sp>
        <p:nvSpPr>
          <p:cNvPr id="19" name="Text 6"/>
          <p:cNvSpPr/>
          <p:nvPr/>
        </p:nvSpPr>
        <p:spPr>
          <a:xfrm>
            <a:off x="7639050" y="1619250"/>
            <a:ext cx="1095137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EF9C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Python</a:t>
            </a:r>
            <a:endParaRPr lang="en-US" sz="1800" dirty="0"/>
          </a:p>
        </p:txBody>
      </p:sp>
      <p:sp>
        <p:nvSpPr>
          <p:cNvPr id="20" name="Text 7"/>
          <p:cNvSpPr/>
          <p:nvPr/>
        </p:nvSpPr>
        <p:spPr>
          <a:xfrm>
            <a:off x="7286625" y="2095500"/>
            <a:ext cx="5166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D1D5D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Rich ecosystem for deep learning</a:t>
            </a:r>
            <a:endParaRPr lang="en-US" sz="1200" dirty="0"/>
          </a:p>
        </p:txBody>
      </p:sp>
      <p:sp>
        <p:nvSpPr>
          <p:cNvPr id="21" name="Text 8"/>
          <p:cNvSpPr/>
          <p:nvPr/>
        </p:nvSpPr>
        <p:spPr>
          <a:xfrm>
            <a:off x="7286625" y="2438400"/>
            <a:ext cx="5166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D1D5D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Sophisticated predictive modeling capabilities</a:t>
            </a:r>
            <a:endParaRPr lang="en-US" sz="1200" dirty="0"/>
          </a:p>
        </p:txBody>
      </p:sp>
      <p:sp>
        <p:nvSpPr>
          <p:cNvPr id="22" name="Text 9"/>
          <p:cNvSpPr/>
          <p:nvPr/>
        </p:nvSpPr>
        <p:spPr>
          <a:xfrm>
            <a:off x="7286625" y="2781300"/>
            <a:ext cx="43053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D1D5D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Adaptive algorithms for changing market conditions</a:t>
            </a:r>
            <a:endParaRPr lang="en-US" sz="1200" dirty="0"/>
          </a:p>
        </p:txBody>
      </p:sp>
      <p:sp>
        <p:nvSpPr>
          <p:cNvPr id="23" name="Text 10"/>
          <p:cNvSpPr/>
          <p:nvPr/>
        </p:nvSpPr>
        <p:spPr>
          <a:xfrm>
            <a:off x="1181100" y="4305300"/>
            <a:ext cx="1261872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EF9C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Optimal Solution for Execution Pipelines</a:t>
            </a:r>
            <a:endParaRPr lang="en-US" sz="1800" dirty="0"/>
          </a:p>
        </p:txBody>
      </p:sp>
      <p:sp>
        <p:nvSpPr>
          <p:cNvPr id="24" name="Text 11"/>
          <p:cNvSpPr/>
          <p:nvPr/>
        </p:nvSpPr>
        <p:spPr>
          <a:xfrm>
            <a:off x="838200" y="4762500"/>
            <a:ext cx="5105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D1D5D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This hybrid technology stack creates an optimal solution for building robust and adaptive execution pipelines:</a:t>
            </a:r>
            <a:endParaRPr lang="en-US" sz="1200" dirty="0"/>
          </a:p>
        </p:txBody>
      </p:sp>
      <p:sp>
        <p:nvSpPr>
          <p:cNvPr id="25" name="Text 12"/>
          <p:cNvSpPr/>
          <p:nvPr/>
        </p:nvSpPr>
        <p:spPr>
          <a:xfrm>
            <a:off x="885825" y="5334000"/>
            <a:ext cx="52959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D1D5D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Combines kdb+'s time-series data management with Python's predictive modeling</a:t>
            </a:r>
            <a:endParaRPr lang="en-US" sz="1200" dirty="0"/>
          </a:p>
        </p:txBody>
      </p:sp>
      <p:sp>
        <p:nvSpPr>
          <p:cNvPr id="26" name="Text 13"/>
          <p:cNvSpPr/>
          <p:nvPr/>
        </p:nvSpPr>
        <p:spPr>
          <a:xfrm>
            <a:off x="885825" y="5867400"/>
            <a:ext cx="63550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D1D5D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Enables real-time analysis of vast market data volumes</a:t>
            </a:r>
            <a:endParaRPr lang="en-US" sz="1200" dirty="0"/>
          </a:p>
        </p:txBody>
      </p:sp>
      <p:sp>
        <p:nvSpPr>
          <p:cNvPr id="27" name="Text 14"/>
          <p:cNvSpPr/>
          <p:nvPr/>
        </p:nvSpPr>
        <p:spPr>
          <a:xfrm>
            <a:off x="6296025" y="4762500"/>
            <a:ext cx="52959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D1D5D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Facilitates continuous learning and adaptation to market changes</a:t>
            </a:r>
            <a:endParaRPr lang="en-US" sz="1200" dirty="0"/>
          </a:p>
        </p:txBody>
      </p:sp>
      <p:sp>
        <p:nvSpPr>
          <p:cNvPr id="28" name="Text 15"/>
          <p:cNvSpPr/>
          <p:nvPr/>
        </p:nvSpPr>
        <p:spPr>
          <a:xfrm>
            <a:off x="6296025" y="5295900"/>
            <a:ext cx="63550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D1D5D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Creates a comprehensive framework for algorithmic trading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1219200"/>
            <a:ext cx="5181600" cy="43434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1476375"/>
            <a:ext cx="200025" cy="2286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1943100"/>
            <a:ext cx="152400" cy="1524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2552700"/>
            <a:ext cx="152400" cy="1524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3162300"/>
            <a:ext cx="152400" cy="1524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3543300"/>
            <a:ext cx="152400" cy="1524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200" y="5314950"/>
            <a:ext cx="4724400" cy="1905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82005" y="5019675"/>
            <a:ext cx="57150" cy="5715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90725" y="4791075"/>
            <a:ext cx="57150" cy="5715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99296" y="4562475"/>
            <a:ext cx="57150" cy="5715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08015" y="4905375"/>
            <a:ext cx="57150" cy="5715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16586" y="4448175"/>
            <a:ext cx="57150" cy="5715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25305" y="4676775"/>
            <a:ext cx="57150" cy="5715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96000" y="1219200"/>
            <a:ext cx="5486400" cy="43434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24600" y="1476375"/>
            <a:ext cx="285750" cy="2286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4600" y="4972050"/>
            <a:ext cx="133350" cy="133350"/>
          </a:xfrm>
          <a:prstGeom prst="rect">
            <a:avLst/>
          </a:prstGeom>
        </p:spPr>
      </p:pic>
      <p:sp>
        <p:nvSpPr>
          <p:cNvPr id="21" name="Text 0"/>
          <p:cNvSpPr/>
          <p:nvPr/>
        </p:nvSpPr>
        <p:spPr>
          <a:xfrm>
            <a:off x="-487680" y="457200"/>
            <a:ext cx="1316736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15803D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High-Frequency Data in kdb+</a:t>
            </a:r>
            <a:endParaRPr lang="en-US" sz="2700" dirty="0"/>
          </a:p>
        </p:txBody>
      </p:sp>
      <p:sp>
        <p:nvSpPr>
          <p:cNvPr id="22" name="Text 1"/>
          <p:cNvSpPr/>
          <p:nvPr/>
        </p:nvSpPr>
        <p:spPr>
          <a:xfrm>
            <a:off x="1114425" y="1447800"/>
            <a:ext cx="566928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EF9C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kdb+ for Time-Series Data</a:t>
            </a:r>
            <a:endParaRPr lang="en-US" sz="1800" dirty="0"/>
          </a:p>
        </p:txBody>
      </p:sp>
      <p:sp>
        <p:nvSpPr>
          <p:cNvPr id="23" name="Text 2"/>
          <p:cNvSpPr/>
          <p:nvPr/>
        </p:nvSpPr>
        <p:spPr>
          <a:xfrm>
            <a:off x="1066800" y="1905000"/>
            <a:ext cx="4495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E5E7E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Optimized architecture for capturing, storing, and querying massive volumes of market data</a:t>
            </a:r>
            <a:endParaRPr lang="en-US" sz="1200" dirty="0"/>
          </a:p>
        </p:txBody>
      </p:sp>
      <p:sp>
        <p:nvSpPr>
          <p:cNvPr id="24" name="Text 3"/>
          <p:cNvSpPr/>
          <p:nvPr/>
        </p:nvSpPr>
        <p:spPr>
          <a:xfrm>
            <a:off x="1066800" y="2514600"/>
            <a:ext cx="4495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E5E7E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Unparalleled capabilities for high-speed, real-time time-series data management</a:t>
            </a:r>
            <a:endParaRPr lang="en-US" sz="1200" dirty="0"/>
          </a:p>
        </p:txBody>
      </p:sp>
      <p:sp>
        <p:nvSpPr>
          <p:cNvPr id="25" name="Text 4"/>
          <p:cNvSpPr/>
          <p:nvPr/>
        </p:nvSpPr>
        <p:spPr>
          <a:xfrm>
            <a:off x="1066800" y="3124200"/>
            <a:ext cx="493651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E5E7E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Ideal for real-time analytics and historical backtesting</a:t>
            </a:r>
            <a:endParaRPr lang="en-US" sz="1200" dirty="0"/>
          </a:p>
        </p:txBody>
      </p:sp>
      <p:sp>
        <p:nvSpPr>
          <p:cNvPr id="26" name="Text 5"/>
          <p:cNvSpPr/>
          <p:nvPr/>
        </p:nvSpPr>
        <p:spPr>
          <a:xfrm>
            <a:off x="1066800" y="3505200"/>
            <a:ext cx="4495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E5E7E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Efficiently handles structured time-series data in financial markets</a:t>
            </a:r>
            <a:endParaRPr lang="en-US" sz="1200" dirty="0"/>
          </a:p>
        </p:txBody>
      </p:sp>
      <p:sp>
        <p:nvSpPr>
          <p:cNvPr id="27" name="Text 6"/>
          <p:cNvSpPr/>
          <p:nvPr/>
        </p:nvSpPr>
        <p:spPr>
          <a:xfrm>
            <a:off x="6686550" y="1447800"/>
            <a:ext cx="603504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EF9C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kdb+/q Code Example</a:t>
            </a:r>
            <a:endParaRPr lang="en-US" sz="1800" dirty="0"/>
          </a:p>
        </p:txBody>
      </p:sp>
      <p:sp>
        <p:nvSpPr>
          <p:cNvPr id="28" name="Text 7"/>
          <p:cNvSpPr/>
          <p:nvPr/>
        </p:nvSpPr>
        <p:spPr>
          <a:xfrm>
            <a:off x="6477000" y="2085975"/>
            <a:ext cx="2963228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718096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// Create sample trade data</a:t>
            </a:r>
            <a:endParaRPr lang="en-US" sz="1200" dirty="0"/>
          </a:p>
        </p:txBody>
      </p:sp>
      <p:sp>
        <p:nvSpPr>
          <p:cNvPr id="29" name="Text 8"/>
          <p:cNvSpPr/>
          <p:nvPr/>
        </p:nvSpPr>
        <p:spPr>
          <a:xfrm>
            <a:off x="6477000" y="2314575"/>
            <a:ext cx="548819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4299E1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qsyms</a:t>
            </a:r>
            <a:endParaRPr lang="en-US" sz="1200" dirty="0"/>
          </a:p>
        </p:txBody>
      </p:sp>
      <p:sp>
        <p:nvSpPr>
          <p:cNvPr id="30" name="Text 9"/>
          <p:cNvSpPr/>
          <p:nvPr/>
        </p:nvSpPr>
        <p:spPr>
          <a:xfrm>
            <a:off x="6934349" y="2314575"/>
            <a:ext cx="109835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E2E8F0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:</a:t>
            </a:r>
            <a:endParaRPr lang="en-US" sz="1200" dirty="0"/>
          </a:p>
        </p:txBody>
      </p:sp>
      <p:sp>
        <p:nvSpPr>
          <p:cNvPr id="31" name="Text 10"/>
          <p:cNvSpPr/>
          <p:nvPr/>
        </p:nvSpPr>
        <p:spPr>
          <a:xfrm>
            <a:off x="7025878" y="2314575"/>
            <a:ext cx="329327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48BB78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100</a:t>
            </a:r>
            <a:endParaRPr lang="en-US" sz="1200" dirty="0"/>
          </a:p>
        </p:txBody>
      </p:sp>
      <p:sp>
        <p:nvSpPr>
          <p:cNvPr id="32" name="Text 11"/>
          <p:cNvSpPr/>
          <p:nvPr/>
        </p:nvSpPr>
        <p:spPr>
          <a:xfrm>
            <a:off x="7300317" y="2314575"/>
            <a:ext cx="109835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E2E8F0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?</a:t>
            </a:r>
            <a:endParaRPr lang="en-US" sz="1200" dirty="0"/>
          </a:p>
        </p:txBody>
      </p:sp>
      <p:sp>
        <p:nvSpPr>
          <p:cNvPr id="33" name="Text 12"/>
          <p:cNvSpPr/>
          <p:nvPr/>
        </p:nvSpPr>
        <p:spPr>
          <a:xfrm>
            <a:off x="7391846" y="2314575"/>
            <a:ext cx="2194917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ED8936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`$read0 `:stocks.txt</a:t>
            </a:r>
            <a:endParaRPr lang="en-US" sz="1200" dirty="0"/>
          </a:p>
        </p:txBody>
      </p:sp>
      <p:sp>
        <p:nvSpPr>
          <p:cNvPr id="34" name="Text 13"/>
          <p:cNvSpPr/>
          <p:nvPr/>
        </p:nvSpPr>
        <p:spPr>
          <a:xfrm>
            <a:off x="9220944" y="2314575"/>
            <a:ext cx="219492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E2E8F0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; 
</a:t>
            </a:r>
            <a:endParaRPr lang="en-US" sz="1200" dirty="0"/>
          </a:p>
        </p:txBody>
      </p:sp>
      <p:sp>
        <p:nvSpPr>
          <p:cNvPr id="35" name="Text 14"/>
          <p:cNvSpPr/>
          <p:nvPr/>
        </p:nvSpPr>
        <p:spPr>
          <a:xfrm>
            <a:off x="6477000" y="2543175"/>
            <a:ext cx="109835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4299E1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n</a:t>
            </a:r>
            <a:endParaRPr lang="en-US" sz="1200" dirty="0"/>
          </a:p>
        </p:txBody>
      </p:sp>
      <p:sp>
        <p:nvSpPr>
          <p:cNvPr id="36" name="Text 15"/>
          <p:cNvSpPr/>
          <p:nvPr/>
        </p:nvSpPr>
        <p:spPr>
          <a:xfrm>
            <a:off x="6568529" y="2543175"/>
            <a:ext cx="109835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E2E8F0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:</a:t>
            </a:r>
            <a:endParaRPr lang="en-US" sz="1200" dirty="0"/>
          </a:p>
        </p:txBody>
      </p:sp>
      <p:sp>
        <p:nvSpPr>
          <p:cNvPr id="37" name="Text 16"/>
          <p:cNvSpPr/>
          <p:nvPr/>
        </p:nvSpPr>
        <p:spPr>
          <a:xfrm>
            <a:off x="6660059" y="2543175"/>
            <a:ext cx="877967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48BB78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20000000</a:t>
            </a:r>
            <a:endParaRPr lang="en-US" sz="1200" dirty="0"/>
          </a:p>
        </p:txBody>
      </p:sp>
      <p:sp>
        <p:nvSpPr>
          <p:cNvPr id="38" name="Text 17"/>
          <p:cNvSpPr/>
          <p:nvPr/>
        </p:nvSpPr>
        <p:spPr>
          <a:xfrm>
            <a:off x="7391698" y="2543175"/>
            <a:ext cx="219492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E2E8F0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; 
</a:t>
            </a:r>
            <a:endParaRPr lang="en-US" sz="1200" dirty="0"/>
          </a:p>
        </p:txBody>
      </p:sp>
      <p:sp>
        <p:nvSpPr>
          <p:cNvPr id="39" name="Text 18"/>
          <p:cNvSpPr/>
          <p:nvPr/>
        </p:nvSpPr>
        <p:spPr>
          <a:xfrm>
            <a:off x="6477000" y="2771775"/>
            <a:ext cx="329327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4299E1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day</a:t>
            </a:r>
            <a:endParaRPr lang="en-US" sz="1200" dirty="0"/>
          </a:p>
        </p:txBody>
      </p:sp>
      <p:sp>
        <p:nvSpPr>
          <p:cNvPr id="40" name="Text 19"/>
          <p:cNvSpPr/>
          <p:nvPr/>
        </p:nvSpPr>
        <p:spPr>
          <a:xfrm>
            <a:off x="6751439" y="2771775"/>
            <a:ext cx="109835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E2E8F0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:</a:t>
            </a:r>
            <a:endParaRPr lang="en-US" sz="1200" dirty="0"/>
          </a:p>
        </p:txBody>
      </p:sp>
      <p:sp>
        <p:nvSpPr>
          <p:cNvPr id="41" name="Text 20"/>
          <p:cNvSpPr/>
          <p:nvPr/>
        </p:nvSpPr>
        <p:spPr>
          <a:xfrm>
            <a:off x="6842968" y="2771775"/>
            <a:ext cx="1097459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48BB78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2025.01.01</a:t>
            </a:r>
            <a:endParaRPr lang="en-US" sz="1200" dirty="0"/>
          </a:p>
        </p:txBody>
      </p:sp>
      <p:sp>
        <p:nvSpPr>
          <p:cNvPr id="42" name="Text 21"/>
          <p:cNvSpPr/>
          <p:nvPr/>
        </p:nvSpPr>
        <p:spPr>
          <a:xfrm>
            <a:off x="7757517" y="2771775"/>
            <a:ext cx="219492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E2E8F0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; 
</a:t>
            </a:r>
            <a:endParaRPr lang="en-US" sz="1200" dirty="0"/>
          </a:p>
        </p:txBody>
      </p:sp>
      <p:sp>
        <p:nvSpPr>
          <p:cNvPr id="43" name="Text 22"/>
          <p:cNvSpPr/>
          <p:nvPr/>
        </p:nvSpPr>
        <p:spPr>
          <a:xfrm>
            <a:off x="6477000" y="3000375"/>
            <a:ext cx="5287059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4299E1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trade</a:t>
            </a:r>
            <a:endParaRPr lang="en-US" sz="1200" dirty="0"/>
          </a:p>
        </p:txBody>
      </p:sp>
      <p:sp>
        <p:nvSpPr>
          <p:cNvPr id="44" name="Text 23"/>
          <p:cNvSpPr/>
          <p:nvPr/>
        </p:nvSpPr>
        <p:spPr>
          <a:xfrm>
            <a:off x="6934349" y="3000375"/>
            <a:ext cx="548819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E2E8F0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:([] </a:t>
            </a:r>
            <a:endParaRPr lang="en-US" sz="1200" dirty="0"/>
          </a:p>
        </p:txBody>
      </p:sp>
      <p:sp>
        <p:nvSpPr>
          <p:cNvPr id="45" name="Text 24"/>
          <p:cNvSpPr/>
          <p:nvPr/>
        </p:nvSpPr>
        <p:spPr>
          <a:xfrm>
            <a:off x="7391698" y="3000375"/>
            <a:ext cx="438983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4299E1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time</a:t>
            </a:r>
            <a:endParaRPr lang="en-US" sz="1200" dirty="0"/>
          </a:p>
        </p:txBody>
      </p:sp>
      <p:sp>
        <p:nvSpPr>
          <p:cNvPr id="46" name="Text 25"/>
          <p:cNvSpPr/>
          <p:nvPr/>
        </p:nvSpPr>
        <p:spPr>
          <a:xfrm>
            <a:off x="7757517" y="3000375"/>
            <a:ext cx="109835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E2E8F0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:</a:t>
            </a:r>
            <a:endParaRPr lang="en-US" sz="1200" dirty="0"/>
          </a:p>
        </p:txBody>
      </p:sp>
      <p:sp>
        <p:nvSpPr>
          <p:cNvPr id="47" name="Text 26"/>
          <p:cNvSpPr/>
          <p:nvPr/>
        </p:nvSpPr>
        <p:spPr>
          <a:xfrm>
            <a:off x="7849046" y="3000375"/>
            <a:ext cx="329327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9F7AEA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asc</a:t>
            </a:r>
            <a:endParaRPr lang="en-US" sz="1200" dirty="0"/>
          </a:p>
        </p:txBody>
      </p:sp>
      <p:sp>
        <p:nvSpPr>
          <p:cNvPr id="48" name="Text 27"/>
          <p:cNvSpPr/>
          <p:nvPr/>
        </p:nvSpPr>
        <p:spPr>
          <a:xfrm>
            <a:off x="8123486" y="3000375"/>
            <a:ext cx="219492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E2E8F0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 (</a:t>
            </a:r>
            <a:endParaRPr lang="en-US" sz="1200" dirty="0"/>
          </a:p>
        </p:txBody>
      </p:sp>
      <p:sp>
        <p:nvSpPr>
          <p:cNvPr id="49" name="Text 28"/>
          <p:cNvSpPr/>
          <p:nvPr/>
        </p:nvSpPr>
        <p:spPr>
          <a:xfrm>
            <a:off x="8306395" y="3000375"/>
            <a:ext cx="987802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9F7AEA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timestamp</a:t>
            </a:r>
            <a:endParaRPr lang="en-US" sz="1200" dirty="0"/>
          </a:p>
        </p:txBody>
      </p:sp>
      <p:sp>
        <p:nvSpPr>
          <p:cNvPr id="50" name="Text 29"/>
          <p:cNvSpPr/>
          <p:nvPr/>
        </p:nvSpPr>
        <p:spPr>
          <a:xfrm>
            <a:off x="9129564" y="3000375"/>
            <a:ext cx="109835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E2E8F0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$</a:t>
            </a:r>
            <a:endParaRPr lang="en-US" sz="1200" dirty="0"/>
          </a:p>
        </p:txBody>
      </p:sp>
      <p:sp>
        <p:nvSpPr>
          <p:cNvPr id="51" name="Text 30"/>
          <p:cNvSpPr/>
          <p:nvPr/>
        </p:nvSpPr>
        <p:spPr>
          <a:xfrm>
            <a:off x="9221093" y="3000375"/>
            <a:ext cx="329327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4299E1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day</a:t>
            </a:r>
            <a:endParaRPr lang="en-US" sz="1200" dirty="0"/>
          </a:p>
        </p:txBody>
      </p:sp>
      <p:sp>
        <p:nvSpPr>
          <p:cNvPr id="52" name="Text 31"/>
          <p:cNvSpPr/>
          <p:nvPr/>
        </p:nvSpPr>
        <p:spPr>
          <a:xfrm>
            <a:off x="9495532" y="3000375"/>
            <a:ext cx="438983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E2E8F0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) + </a:t>
            </a:r>
            <a:endParaRPr lang="en-US" sz="1200" dirty="0"/>
          </a:p>
        </p:txBody>
      </p:sp>
      <p:sp>
        <p:nvSpPr>
          <p:cNvPr id="53" name="Text 32"/>
          <p:cNvSpPr/>
          <p:nvPr/>
        </p:nvSpPr>
        <p:spPr>
          <a:xfrm>
            <a:off x="9861352" y="3000375"/>
            <a:ext cx="109835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4299E1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n</a:t>
            </a:r>
            <a:endParaRPr lang="en-US" sz="1200" dirty="0"/>
          </a:p>
        </p:txBody>
      </p:sp>
      <p:sp>
        <p:nvSpPr>
          <p:cNvPr id="54" name="Text 33"/>
          <p:cNvSpPr/>
          <p:nvPr/>
        </p:nvSpPr>
        <p:spPr>
          <a:xfrm>
            <a:off x="9952881" y="3000375"/>
            <a:ext cx="1207294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E2E8F0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?24:00:00; </a:t>
            </a:r>
            <a:endParaRPr lang="en-US" sz="1200" dirty="0"/>
          </a:p>
        </p:txBody>
      </p:sp>
      <p:sp>
        <p:nvSpPr>
          <p:cNvPr id="55" name="Text 34"/>
          <p:cNvSpPr/>
          <p:nvPr/>
        </p:nvSpPr>
        <p:spPr>
          <a:xfrm>
            <a:off x="10958959" y="3000375"/>
            <a:ext cx="329327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4299E1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sym</a:t>
            </a:r>
            <a:endParaRPr lang="en-US" sz="1200" dirty="0"/>
          </a:p>
        </p:txBody>
      </p:sp>
      <p:sp>
        <p:nvSpPr>
          <p:cNvPr id="56" name="Text 35"/>
          <p:cNvSpPr/>
          <p:nvPr/>
        </p:nvSpPr>
        <p:spPr>
          <a:xfrm>
            <a:off x="11233398" y="3000375"/>
            <a:ext cx="109835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E2E8F0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:</a:t>
            </a:r>
            <a:endParaRPr lang="en-US" sz="1200" dirty="0"/>
          </a:p>
        </p:txBody>
      </p:sp>
      <p:sp>
        <p:nvSpPr>
          <p:cNvPr id="57" name="Text 36"/>
          <p:cNvSpPr/>
          <p:nvPr/>
        </p:nvSpPr>
        <p:spPr>
          <a:xfrm>
            <a:off x="11324927" y="3000375"/>
            <a:ext cx="109835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4299E1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n</a:t>
            </a:r>
            <a:endParaRPr lang="en-US" sz="1200" dirty="0"/>
          </a:p>
        </p:txBody>
      </p:sp>
      <p:sp>
        <p:nvSpPr>
          <p:cNvPr id="58" name="Text 37"/>
          <p:cNvSpPr/>
          <p:nvPr/>
        </p:nvSpPr>
        <p:spPr>
          <a:xfrm>
            <a:off x="11416457" y="3000375"/>
            <a:ext cx="109835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E2E8F0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?</a:t>
            </a:r>
            <a:endParaRPr lang="en-US" sz="1200" dirty="0"/>
          </a:p>
        </p:txBody>
      </p:sp>
      <p:sp>
        <p:nvSpPr>
          <p:cNvPr id="59" name="Text 38"/>
          <p:cNvSpPr/>
          <p:nvPr/>
        </p:nvSpPr>
        <p:spPr>
          <a:xfrm>
            <a:off x="11507986" y="3000375"/>
            <a:ext cx="438983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4299E1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syms</a:t>
            </a:r>
            <a:endParaRPr lang="en-US" sz="1200" dirty="0"/>
          </a:p>
        </p:txBody>
      </p:sp>
      <p:sp>
        <p:nvSpPr>
          <p:cNvPr id="60" name="Text 39"/>
          <p:cNvSpPr/>
          <p:nvPr/>
        </p:nvSpPr>
        <p:spPr>
          <a:xfrm>
            <a:off x="11873805" y="3000375"/>
            <a:ext cx="219492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E2E8F0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; </a:t>
            </a:r>
            <a:endParaRPr lang="en-US" sz="1200" dirty="0"/>
          </a:p>
        </p:txBody>
      </p:sp>
      <p:sp>
        <p:nvSpPr>
          <p:cNvPr id="61" name="Text 40"/>
          <p:cNvSpPr/>
          <p:nvPr/>
        </p:nvSpPr>
        <p:spPr>
          <a:xfrm>
            <a:off x="12056715" y="3000375"/>
            <a:ext cx="548819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4299E1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p</a:t>
            </a:r>
            <a:endParaRPr lang="en-US" sz="1200" dirty="0"/>
          </a:p>
        </p:txBody>
      </p:sp>
      <p:sp>
        <p:nvSpPr>
          <p:cNvPr id="62" name="Text 41"/>
          <p:cNvSpPr/>
          <p:nvPr/>
        </p:nvSpPr>
        <p:spPr>
          <a:xfrm>
            <a:off x="13337381" y="3190875"/>
            <a:ext cx="109835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E2E8F0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:</a:t>
            </a:r>
            <a:endParaRPr lang="en-US" sz="1200" dirty="0"/>
          </a:p>
        </p:txBody>
      </p:sp>
      <p:sp>
        <p:nvSpPr>
          <p:cNvPr id="63" name="Text 42"/>
          <p:cNvSpPr/>
          <p:nvPr/>
        </p:nvSpPr>
        <p:spPr>
          <a:xfrm>
            <a:off x="12605593" y="3000375"/>
            <a:ext cx="109835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endParaRPr lang="en-US" sz="1200" dirty="0"/>
          </a:p>
        </p:txBody>
      </p:sp>
      <p:sp>
        <p:nvSpPr>
          <p:cNvPr id="64" name="Text 43"/>
          <p:cNvSpPr/>
          <p:nvPr/>
        </p:nvSpPr>
        <p:spPr>
          <a:xfrm>
            <a:off x="12697123" y="3000375"/>
            <a:ext cx="76831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E2E8F0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00f; </a:t>
            </a:r>
            <a:endParaRPr lang="en-US" sz="1200" dirty="0"/>
          </a:p>
        </p:txBody>
      </p:sp>
      <p:sp>
        <p:nvSpPr>
          <p:cNvPr id="65" name="Text 44"/>
          <p:cNvSpPr/>
          <p:nvPr/>
        </p:nvSpPr>
        <p:spPr>
          <a:xfrm>
            <a:off x="13337381" y="3000375"/>
            <a:ext cx="438983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endParaRPr lang="en-US" sz="1200" dirty="0"/>
          </a:p>
        </p:txBody>
      </p:sp>
      <p:sp>
        <p:nvSpPr>
          <p:cNvPr id="66" name="Text 45"/>
          <p:cNvSpPr/>
          <p:nvPr/>
        </p:nvSpPr>
        <p:spPr>
          <a:xfrm>
            <a:off x="13703201" y="3000375"/>
            <a:ext cx="109835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E2E8F0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:</a:t>
            </a:r>
            <a:endParaRPr lang="en-US" sz="1200" dirty="0"/>
          </a:p>
        </p:txBody>
      </p:sp>
      <p:sp>
        <p:nvSpPr>
          <p:cNvPr id="67" name="Text 46"/>
          <p:cNvSpPr/>
          <p:nvPr/>
        </p:nvSpPr>
        <p:spPr>
          <a:xfrm>
            <a:off x="13794730" y="3000375"/>
            <a:ext cx="109835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endParaRPr lang="en-US" sz="1200" dirty="0"/>
          </a:p>
        </p:txBody>
      </p:sp>
      <p:sp>
        <p:nvSpPr>
          <p:cNvPr id="68" name="Text 47"/>
          <p:cNvSpPr/>
          <p:nvPr/>
        </p:nvSpPr>
        <p:spPr>
          <a:xfrm>
            <a:off x="13886259" y="3000375"/>
            <a:ext cx="658475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E2E8F0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?1000)
</a:t>
            </a:r>
            <a:endParaRPr lang="en-US" sz="1200" dirty="0"/>
          </a:p>
        </p:txBody>
      </p:sp>
      <p:sp>
        <p:nvSpPr>
          <p:cNvPr id="69" name="Text 48"/>
          <p:cNvSpPr/>
          <p:nvPr/>
        </p:nvSpPr>
        <p:spPr>
          <a:xfrm>
            <a:off x="6477000" y="3457575"/>
            <a:ext cx="3950851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718096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// Partition data by date and symbol</a:t>
            </a:r>
            <a:endParaRPr lang="en-US" sz="1200" dirty="0"/>
          </a:p>
        </p:txBody>
      </p:sp>
      <p:sp>
        <p:nvSpPr>
          <p:cNvPr id="70" name="Text 49"/>
          <p:cNvSpPr/>
          <p:nvPr/>
        </p:nvSpPr>
        <p:spPr>
          <a:xfrm>
            <a:off x="6477000" y="3686175"/>
            <a:ext cx="76831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4299E1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homeDir</a:t>
            </a:r>
            <a:endParaRPr lang="en-US" sz="1200" dirty="0"/>
          </a:p>
        </p:txBody>
      </p:sp>
      <p:sp>
        <p:nvSpPr>
          <p:cNvPr id="71" name="Text 50"/>
          <p:cNvSpPr/>
          <p:nvPr/>
        </p:nvSpPr>
        <p:spPr>
          <a:xfrm>
            <a:off x="7117259" y="3686175"/>
            <a:ext cx="109835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E2E8F0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:</a:t>
            </a:r>
            <a:endParaRPr lang="en-US" sz="1200" dirty="0"/>
          </a:p>
        </p:txBody>
      </p:sp>
      <p:sp>
        <p:nvSpPr>
          <p:cNvPr id="72" name="Text 51"/>
          <p:cNvSpPr/>
          <p:nvPr/>
        </p:nvSpPr>
        <p:spPr>
          <a:xfrm>
            <a:off x="7208788" y="3686175"/>
            <a:ext cx="658475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9F7AEA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getenv</a:t>
            </a:r>
            <a:endParaRPr lang="en-US" sz="1200" dirty="0"/>
          </a:p>
        </p:txBody>
      </p:sp>
      <p:sp>
        <p:nvSpPr>
          <p:cNvPr id="73" name="Text 52"/>
          <p:cNvSpPr/>
          <p:nvPr/>
        </p:nvSpPr>
        <p:spPr>
          <a:xfrm>
            <a:off x="7757517" y="3686175"/>
            <a:ext cx="109835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E2E8F0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[</a:t>
            </a:r>
            <a:endParaRPr lang="en-US" sz="1200" dirty="0"/>
          </a:p>
        </p:txBody>
      </p:sp>
      <p:sp>
        <p:nvSpPr>
          <p:cNvPr id="74" name="Text 53"/>
          <p:cNvSpPr/>
          <p:nvPr/>
        </p:nvSpPr>
        <p:spPr>
          <a:xfrm>
            <a:off x="7849046" y="3686175"/>
            <a:ext cx="548819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ED8936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`HOME</a:t>
            </a:r>
            <a:endParaRPr lang="en-US" sz="1200" dirty="0"/>
          </a:p>
        </p:txBody>
      </p:sp>
      <p:sp>
        <p:nvSpPr>
          <p:cNvPr id="75" name="Text 54"/>
          <p:cNvSpPr/>
          <p:nvPr/>
        </p:nvSpPr>
        <p:spPr>
          <a:xfrm>
            <a:off x="8306395" y="3686175"/>
            <a:ext cx="329327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E2E8F0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]; 
</a:t>
            </a:r>
            <a:endParaRPr lang="en-US" sz="1200" dirty="0"/>
          </a:p>
        </p:txBody>
      </p:sp>
      <p:sp>
        <p:nvSpPr>
          <p:cNvPr id="76" name="Text 55"/>
          <p:cNvSpPr/>
          <p:nvPr/>
        </p:nvSpPr>
        <p:spPr>
          <a:xfrm>
            <a:off x="6477000" y="3914775"/>
            <a:ext cx="548819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4299E1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dbDir</a:t>
            </a:r>
            <a:endParaRPr lang="en-US" sz="1200" dirty="0"/>
          </a:p>
        </p:txBody>
      </p:sp>
      <p:sp>
        <p:nvSpPr>
          <p:cNvPr id="77" name="Text 56"/>
          <p:cNvSpPr/>
          <p:nvPr/>
        </p:nvSpPr>
        <p:spPr>
          <a:xfrm>
            <a:off x="6934349" y="3914775"/>
            <a:ext cx="109835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E2E8F0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:</a:t>
            </a:r>
            <a:endParaRPr lang="en-US" sz="1200" dirty="0"/>
          </a:p>
        </p:txBody>
      </p:sp>
      <p:sp>
        <p:nvSpPr>
          <p:cNvPr id="78" name="Text 57"/>
          <p:cNvSpPr/>
          <p:nvPr/>
        </p:nvSpPr>
        <p:spPr>
          <a:xfrm>
            <a:off x="7025878" y="3914775"/>
            <a:ext cx="76831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4299E1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homeDir</a:t>
            </a:r>
            <a:endParaRPr lang="en-US" sz="1200" dirty="0"/>
          </a:p>
        </p:txBody>
      </p:sp>
      <p:sp>
        <p:nvSpPr>
          <p:cNvPr id="79" name="Text 58"/>
          <p:cNvSpPr/>
          <p:nvPr/>
        </p:nvSpPr>
        <p:spPr>
          <a:xfrm>
            <a:off x="7666137" y="3914775"/>
            <a:ext cx="109835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E2E8F0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,</a:t>
            </a:r>
            <a:endParaRPr lang="en-US" sz="1200" dirty="0"/>
          </a:p>
        </p:txBody>
      </p:sp>
      <p:sp>
        <p:nvSpPr>
          <p:cNvPr id="80" name="Text 59"/>
          <p:cNvSpPr/>
          <p:nvPr/>
        </p:nvSpPr>
        <p:spPr>
          <a:xfrm>
            <a:off x="7757666" y="3914775"/>
            <a:ext cx="76831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ED8936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"/data"</a:t>
            </a:r>
            <a:endParaRPr lang="en-US" sz="1200" dirty="0"/>
          </a:p>
        </p:txBody>
      </p:sp>
      <p:sp>
        <p:nvSpPr>
          <p:cNvPr id="81" name="Text 60"/>
          <p:cNvSpPr/>
          <p:nvPr/>
        </p:nvSpPr>
        <p:spPr>
          <a:xfrm>
            <a:off x="8397925" y="3914775"/>
            <a:ext cx="219492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E2E8F0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; 
</a:t>
            </a:r>
            <a:endParaRPr lang="en-US" sz="1200" dirty="0"/>
          </a:p>
        </p:txBody>
      </p:sp>
      <p:sp>
        <p:nvSpPr>
          <p:cNvPr id="82" name="Text 61"/>
          <p:cNvSpPr/>
          <p:nvPr/>
        </p:nvSpPr>
        <p:spPr>
          <a:xfrm>
            <a:off x="6477000" y="4143375"/>
            <a:ext cx="658475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4299E1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dbPath</a:t>
            </a:r>
            <a:endParaRPr lang="en-US" sz="1200" dirty="0"/>
          </a:p>
        </p:txBody>
      </p:sp>
      <p:sp>
        <p:nvSpPr>
          <p:cNvPr id="83" name="Text 62"/>
          <p:cNvSpPr/>
          <p:nvPr/>
        </p:nvSpPr>
        <p:spPr>
          <a:xfrm>
            <a:off x="7025729" y="4143375"/>
            <a:ext cx="109835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E2E8F0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:</a:t>
            </a:r>
            <a:endParaRPr lang="en-US" sz="1200" dirty="0"/>
          </a:p>
        </p:txBody>
      </p:sp>
      <p:sp>
        <p:nvSpPr>
          <p:cNvPr id="84" name="Text 63"/>
          <p:cNvSpPr/>
          <p:nvPr/>
        </p:nvSpPr>
        <p:spPr>
          <a:xfrm>
            <a:off x="7117259" y="4143375"/>
            <a:ext cx="438983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9F7AEA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hsym</a:t>
            </a:r>
            <a:endParaRPr lang="en-US" sz="1200" dirty="0"/>
          </a:p>
        </p:txBody>
      </p:sp>
      <p:sp>
        <p:nvSpPr>
          <p:cNvPr id="85" name="Text 64"/>
          <p:cNvSpPr/>
          <p:nvPr/>
        </p:nvSpPr>
        <p:spPr>
          <a:xfrm>
            <a:off x="7483078" y="4143375"/>
            <a:ext cx="219492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E2E8F0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 $</a:t>
            </a:r>
            <a:endParaRPr lang="en-US" sz="1200" dirty="0"/>
          </a:p>
        </p:txBody>
      </p:sp>
      <p:sp>
        <p:nvSpPr>
          <p:cNvPr id="86" name="Text 65"/>
          <p:cNvSpPr/>
          <p:nvPr/>
        </p:nvSpPr>
        <p:spPr>
          <a:xfrm>
            <a:off x="7665988" y="4143375"/>
            <a:ext cx="548819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4299E1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dbDir</a:t>
            </a:r>
            <a:endParaRPr lang="en-US" sz="1200" dirty="0"/>
          </a:p>
        </p:txBody>
      </p:sp>
      <p:sp>
        <p:nvSpPr>
          <p:cNvPr id="87" name="Text 66"/>
          <p:cNvSpPr/>
          <p:nvPr/>
        </p:nvSpPr>
        <p:spPr>
          <a:xfrm>
            <a:off x="8123337" y="4143375"/>
            <a:ext cx="109835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E2E8F0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;
</a:t>
            </a:r>
            <a:endParaRPr lang="en-US" sz="1200" dirty="0"/>
          </a:p>
        </p:txBody>
      </p:sp>
      <p:sp>
        <p:nvSpPr>
          <p:cNvPr id="88" name="Text 67"/>
          <p:cNvSpPr/>
          <p:nvPr/>
        </p:nvSpPr>
        <p:spPr>
          <a:xfrm>
            <a:off x="6477000" y="4371975"/>
            <a:ext cx="76831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9F7AEA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.Q.dpft</a:t>
            </a:r>
            <a:endParaRPr lang="en-US" sz="1200" dirty="0"/>
          </a:p>
        </p:txBody>
      </p:sp>
      <p:sp>
        <p:nvSpPr>
          <p:cNvPr id="89" name="Text 68"/>
          <p:cNvSpPr/>
          <p:nvPr/>
        </p:nvSpPr>
        <p:spPr>
          <a:xfrm>
            <a:off x="7117259" y="4371975"/>
            <a:ext cx="109835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E2E8F0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[</a:t>
            </a:r>
            <a:endParaRPr lang="en-US" sz="1200" dirty="0"/>
          </a:p>
        </p:txBody>
      </p:sp>
      <p:sp>
        <p:nvSpPr>
          <p:cNvPr id="90" name="Text 69"/>
          <p:cNvSpPr/>
          <p:nvPr/>
        </p:nvSpPr>
        <p:spPr>
          <a:xfrm>
            <a:off x="7208788" y="4371975"/>
            <a:ext cx="658475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4299E1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dbPath</a:t>
            </a:r>
            <a:endParaRPr lang="en-US" sz="1200" dirty="0"/>
          </a:p>
        </p:txBody>
      </p:sp>
      <p:sp>
        <p:nvSpPr>
          <p:cNvPr id="91" name="Text 70"/>
          <p:cNvSpPr/>
          <p:nvPr/>
        </p:nvSpPr>
        <p:spPr>
          <a:xfrm>
            <a:off x="7757517" y="4371975"/>
            <a:ext cx="109835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E2E8F0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;</a:t>
            </a:r>
            <a:endParaRPr lang="en-US" sz="1200" dirty="0"/>
          </a:p>
        </p:txBody>
      </p:sp>
      <p:sp>
        <p:nvSpPr>
          <p:cNvPr id="92" name="Text 71"/>
          <p:cNvSpPr/>
          <p:nvPr/>
        </p:nvSpPr>
        <p:spPr>
          <a:xfrm>
            <a:off x="7849046" y="4371975"/>
            <a:ext cx="329327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4299E1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day</a:t>
            </a:r>
            <a:endParaRPr lang="en-US" sz="1200" dirty="0"/>
          </a:p>
        </p:txBody>
      </p:sp>
      <p:sp>
        <p:nvSpPr>
          <p:cNvPr id="93" name="Text 72"/>
          <p:cNvSpPr/>
          <p:nvPr/>
        </p:nvSpPr>
        <p:spPr>
          <a:xfrm>
            <a:off x="8123486" y="4371975"/>
            <a:ext cx="109835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E2E8F0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;</a:t>
            </a:r>
            <a:endParaRPr lang="en-US" sz="1200" dirty="0"/>
          </a:p>
        </p:txBody>
      </p:sp>
      <p:sp>
        <p:nvSpPr>
          <p:cNvPr id="94" name="Text 73"/>
          <p:cNvSpPr/>
          <p:nvPr/>
        </p:nvSpPr>
        <p:spPr>
          <a:xfrm>
            <a:off x="8215015" y="4371975"/>
            <a:ext cx="438983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ED8936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`sym</a:t>
            </a:r>
            <a:endParaRPr lang="en-US" sz="1200" dirty="0"/>
          </a:p>
        </p:txBody>
      </p:sp>
      <p:sp>
        <p:nvSpPr>
          <p:cNvPr id="95" name="Text 74"/>
          <p:cNvSpPr/>
          <p:nvPr/>
        </p:nvSpPr>
        <p:spPr>
          <a:xfrm>
            <a:off x="8580834" y="4371975"/>
            <a:ext cx="109835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E2E8F0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;</a:t>
            </a:r>
            <a:endParaRPr lang="en-US" sz="1200" dirty="0"/>
          </a:p>
        </p:txBody>
      </p:sp>
      <p:sp>
        <p:nvSpPr>
          <p:cNvPr id="96" name="Text 75"/>
          <p:cNvSpPr/>
          <p:nvPr/>
        </p:nvSpPr>
        <p:spPr>
          <a:xfrm>
            <a:off x="8672364" y="4371975"/>
            <a:ext cx="658475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ED8936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`trade</a:t>
            </a:r>
            <a:endParaRPr lang="en-US" sz="1200" dirty="0"/>
          </a:p>
        </p:txBody>
      </p:sp>
      <p:sp>
        <p:nvSpPr>
          <p:cNvPr id="97" name="Text 76"/>
          <p:cNvSpPr/>
          <p:nvPr/>
        </p:nvSpPr>
        <p:spPr>
          <a:xfrm>
            <a:off x="9221093" y="4371975"/>
            <a:ext cx="329327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E2E8F0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]  </a:t>
            </a:r>
            <a:endParaRPr lang="en-US" sz="1200" dirty="0"/>
          </a:p>
        </p:txBody>
      </p:sp>
      <p:sp>
        <p:nvSpPr>
          <p:cNvPr id="98" name="Text 77"/>
          <p:cNvSpPr/>
          <p:nvPr/>
        </p:nvSpPr>
        <p:spPr>
          <a:xfrm>
            <a:off x="9495532" y="4371975"/>
            <a:ext cx="2853392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718096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// Saves partitioned table</a:t>
            </a:r>
            <a:endParaRPr lang="en-US" sz="1200" dirty="0"/>
          </a:p>
        </p:txBody>
      </p:sp>
      <p:sp>
        <p:nvSpPr>
          <p:cNvPr id="99" name="Text 78"/>
          <p:cNvSpPr/>
          <p:nvPr/>
        </p:nvSpPr>
        <p:spPr>
          <a:xfrm>
            <a:off x="6496050" y="4953000"/>
            <a:ext cx="50292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9CA3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This code creates 10 million trade records and partitions them by date and symbol for efficient querying.</a:t>
            </a:r>
            <a:endParaRPr lang="en-US" sz="1050" dirty="0"/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79D2C991-15BC-DC4C-4CFC-6570CACA481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107971" y="1990725"/>
            <a:ext cx="6084029" cy="26003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1257300"/>
            <a:ext cx="10972800" cy="571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1485900"/>
            <a:ext cx="114300" cy="1143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" y="1581150"/>
            <a:ext cx="114300" cy="1143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" y="1628775"/>
            <a:ext cx="114300" cy="1143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1485900"/>
            <a:ext cx="114300" cy="1143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" y="1390650"/>
            <a:ext cx="114300" cy="1143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" y="1390650"/>
            <a:ext cx="114300" cy="1143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1485900"/>
            <a:ext cx="114300" cy="1143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" y="1581150"/>
            <a:ext cx="114300" cy="1143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" y="1533525"/>
            <a:ext cx="114300" cy="1143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1485900"/>
            <a:ext cx="114300" cy="1143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" y="1390650"/>
            <a:ext cx="114300" cy="1143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" y="1628775"/>
            <a:ext cx="114300" cy="1143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" y="1581150"/>
            <a:ext cx="114300" cy="1143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" y="1390650"/>
            <a:ext cx="114300" cy="1143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" y="1981200"/>
            <a:ext cx="5410200" cy="125730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2000" y="2133600"/>
            <a:ext cx="228600" cy="304800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72200" y="1981200"/>
            <a:ext cx="5410200" cy="1257300"/>
          </a:xfrm>
          <a:prstGeom prst="rect">
            <a:avLst/>
          </a:prstGeom>
        </p:spPr>
      </p:pic>
      <p:pic>
        <p:nvPicPr>
          <p:cNvPr id="23" name="Image 21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24600" y="2133600"/>
            <a:ext cx="228600" cy="304800"/>
          </a:xfrm>
          <a:prstGeom prst="rect">
            <a:avLst/>
          </a:prstGeom>
        </p:spPr>
      </p:pic>
      <p:pic>
        <p:nvPicPr>
          <p:cNvPr id="24" name="Image 22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9600" y="3390900"/>
            <a:ext cx="5410200" cy="1257300"/>
          </a:xfrm>
          <a:prstGeom prst="rect">
            <a:avLst/>
          </a:prstGeom>
        </p:spPr>
      </p:pic>
      <p:pic>
        <p:nvPicPr>
          <p:cNvPr id="25" name="Image 23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2000" y="3543300"/>
            <a:ext cx="200025" cy="304800"/>
          </a:xfrm>
          <a:prstGeom prst="rect">
            <a:avLst/>
          </a:prstGeom>
        </p:spPr>
      </p:pic>
      <p:pic>
        <p:nvPicPr>
          <p:cNvPr id="26" name="Image 24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72200" y="3390900"/>
            <a:ext cx="5410200" cy="1257300"/>
          </a:xfrm>
          <a:prstGeom prst="rect">
            <a:avLst/>
          </a:prstGeom>
        </p:spPr>
      </p:pic>
      <p:pic>
        <p:nvPicPr>
          <p:cNvPr id="27" name="Image 25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324600" y="3543300"/>
            <a:ext cx="228600" cy="304800"/>
          </a:xfrm>
          <a:prstGeom prst="rect">
            <a:avLst/>
          </a:prstGeom>
        </p:spPr>
      </p:pic>
      <p:pic>
        <p:nvPicPr>
          <p:cNvPr id="28" name="Image 26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09600" y="4800600"/>
            <a:ext cx="10972800" cy="723900"/>
          </a:xfrm>
          <a:prstGeom prst="rect">
            <a:avLst/>
          </a:prstGeom>
        </p:spPr>
      </p:pic>
      <p:pic>
        <p:nvPicPr>
          <p:cNvPr id="29" name="Image 27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23900" y="5248275"/>
            <a:ext cx="104775" cy="133350"/>
          </a:xfrm>
          <a:prstGeom prst="rect">
            <a:avLst/>
          </a:prstGeom>
        </p:spPr>
      </p:pic>
      <p:pic>
        <p:nvPicPr>
          <p:cNvPr id="30" name="Image 28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330601" y="5248275"/>
            <a:ext cx="133350" cy="133350"/>
          </a:xfrm>
          <a:prstGeom prst="rect">
            <a:avLst/>
          </a:prstGeom>
        </p:spPr>
      </p:pic>
      <p:pic>
        <p:nvPicPr>
          <p:cNvPr id="31" name="Image 29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937450" y="5248275"/>
            <a:ext cx="133350" cy="133350"/>
          </a:xfrm>
          <a:prstGeom prst="rect">
            <a:avLst/>
          </a:prstGeom>
        </p:spPr>
      </p:pic>
      <p:sp>
        <p:nvSpPr>
          <p:cNvPr id="32" name="Text 0"/>
          <p:cNvSpPr/>
          <p:nvPr/>
        </p:nvSpPr>
        <p:spPr>
          <a:xfrm>
            <a:off x="1913692" y="381000"/>
            <a:ext cx="8364617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15803D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Deep Learning for Price Forecasting</a:t>
            </a:r>
            <a:endParaRPr lang="en-US" sz="2700" dirty="0"/>
          </a:p>
        </p:txBody>
      </p:sp>
      <p:sp>
        <p:nvSpPr>
          <p:cNvPr id="33" name="Text 1"/>
          <p:cNvSpPr/>
          <p:nvPr/>
        </p:nvSpPr>
        <p:spPr>
          <a:xfrm>
            <a:off x="1913692" y="838200"/>
            <a:ext cx="8364617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dirty="0">
                <a:solidFill>
                  <a:srgbClr val="D1D5D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Capturing temporal dependencies and patterns in order flow data</a:t>
            </a:r>
            <a:endParaRPr lang="en-US" sz="1500" dirty="0"/>
          </a:p>
        </p:txBody>
      </p:sp>
      <p:sp>
        <p:nvSpPr>
          <p:cNvPr id="34" name="Text 2"/>
          <p:cNvSpPr/>
          <p:nvPr/>
        </p:nvSpPr>
        <p:spPr>
          <a:xfrm>
            <a:off x="1104900" y="2152650"/>
            <a:ext cx="420945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97316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Long Short-Term Memory (LSTM)</a:t>
            </a:r>
            <a:endParaRPr lang="en-US" sz="1500" dirty="0"/>
          </a:p>
        </p:txBody>
      </p:sp>
      <p:sp>
        <p:nvSpPr>
          <p:cNvPr id="35" name="Text 3"/>
          <p:cNvSpPr/>
          <p:nvPr/>
        </p:nvSpPr>
        <p:spPr>
          <a:xfrm>
            <a:off x="762000" y="2514600"/>
            <a:ext cx="51054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D1D5D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Recurrent neural network that processes sequential data, retaining long-term memory of past observations. Excels at capturing trends and dependencies over extended time horizons in price series.</a:t>
            </a:r>
            <a:endParaRPr lang="en-US" sz="1050" dirty="0"/>
          </a:p>
        </p:txBody>
      </p:sp>
      <p:sp>
        <p:nvSpPr>
          <p:cNvPr id="36" name="Text 4"/>
          <p:cNvSpPr/>
          <p:nvPr/>
        </p:nvSpPr>
        <p:spPr>
          <a:xfrm>
            <a:off x="6667500" y="2152650"/>
            <a:ext cx="4988123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6A34A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Convolutional Neural Networks (CNNs)</a:t>
            </a:r>
            <a:endParaRPr lang="en-US" sz="1500" dirty="0"/>
          </a:p>
        </p:txBody>
      </p:sp>
      <p:sp>
        <p:nvSpPr>
          <p:cNvPr id="37" name="Text 5"/>
          <p:cNvSpPr/>
          <p:nvPr/>
        </p:nvSpPr>
        <p:spPr>
          <a:xfrm>
            <a:off x="6324600" y="2514600"/>
            <a:ext cx="51054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D1D5D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Identifies local patterns and features within time-series data, such as specific price movements or order book imbalances. Effective for detecting short-term patterns and anomalies.</a:t>
            </a:r>
            <a:endParaRPr lang="en-US" sz="1050" dirty="0"/>
          </a:p>
        </p:txBody>
      </p:sp>
      <p:sp>
        <p:nvSpPr>
          <p:cNvPr id="38" name="Text 6"/>
          <p:cNvSpPr/>
          <p:nvPr/>
        </p:nvSpPr>
        <p:spPr>
          <a:xfrm>
            <a:off x="1076325" y="3562350"/>
            <a:ext cx="3483471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3B82F6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Hybrid Models (CNN-LSTM)</a:t>
            </a:r>
            <a:endParaRPr lang="en-US" sz="1500" dirty="0"/>
          </a:p>
        </p:txBody>
      </p:sp>
      <p:sp>
        <p:nvSpPr>
          <p:cNvPr id="39" name="Text 7"/>
          <p:cNvSpPr/>
          <p:nvPr/>
        </p:nvSpPr>
        <p:spPr>
          <a:xfrm>
            <a:off x="762000" y="3924300"/>
            <a:ext cx="51054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D1D5D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Combines CNNs and LSTMs to extract both spatial features (patterns) and temporal dependencies from data. Creates more robust and accurate predictions by leveraging strengths of both approaches.</a:t>
            </a:r>
            <a:endParaRPr lang="en-US" sz="1050" dirty="0"/>
          </a:p>
        </p:txBody>
      </p:sp>
      <p:sp>
        <p:nvSpPr>
          <p:cNvPr id="40" name="Text 8"/>
          <p:cNvSpPr/>
          <p:nvPr/>
        </p:nvSpPr>
        <p:spPr>
          <a:xfrm>
            <a:off x="6667500" y="3562350"/>
            <a:ext cx="3660993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A855F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CLAM (CNN-LSTM-Attention)</a:t>
            </a:r>
            <a:endParaRPr lang="en-US" sz="1500" dirty="0"/>
          </a:p>
        </p:txBody>
      </p:sp>
      <p:sp>
        <p:nvSpPr>
          <p:cNvPr id="41" name="Text 9"/>
          <p:cNvSpPr/>
          <p:nvPr/>
        </p:nvSpPr>
        <p:spPr>
          <a:xfrm>
            <a:off x="6324600" y="3924300"/>
            <a:ext cx="51054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D1D5D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Advanced hybrid model that incorporates an attention mechanism, enabling it to focus on the most relevant historical patterns for forecasting. Further enhances prediction accuracy by prioritizing important data points.</a:t>
            </a:r>
            <a:endParaRPr lang="en-US" sz="1050" dirty="0"/>
          </a:p>
        </p:txBody>
      </p:sp>
      <p:sp>
        <p:nvSpPr>
          <p:cNvPr id="42" name="Text 10"/>
          <p:cNvSpPr/>
          <p:nvPr/>
        </p:nvSpPr>
        <p:spPr>
          <a:xfrm>
            <a:off x="723900" y="4914900"/>
            <a:ext cx="107442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FEF9C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Key Benefits for Price Forecasting</a:t>
            </a:r>
            <a:endParaRPr lang="en-US" sz="1350" dirty="0"/>
          </a:p>
        </p:txBody>
      </p:sp>
      <p:sp>
        <p:nvSpPr>
          <p:cNvPr id="43" name="Text 11"/>
          <p:cNvSpPr/>
          <p:nvPr/>
        </p:nvSpPr>
        <p:spPr>
          <a:xfrm>
            <a:off x="904875" y="5219700"/>
            <a:ext cx="220974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D1D5D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Real-time pattern detection</a:t>
            </a:r>
            <a:endParaRPr lang="en-US" sz="1050" dirty="0"/>
          </a:p>
        </p:txBody>
      </p:sp>
      <p:sp>
        <p:nvSpPr>
          <p:cNvPr id="44" name="Text 12"/>
          <p:cNvSpPr/>
          <p:nvPr/>
        </p:nvSpPr>
        <p:spPr>
          <a:xfrm>
            <a:off x="4540151" y="5219700"/>
            <a:ext cx="2658189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D1D5D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Long-term dependency modeling</a:t>
            </a:r>
            <a:endParaRPr lang="en-US" sz="1050" dirty="0"/>
          </a:p>
        </p:txBody>
      </p:sp>
      <p:sp>
        <p:nvSpPr>
          <p:cNvPr id="45" name="Text 13"/>
          <p:cNvSpPr/>
          <p:nvPr/>
        </p:nvSpPr>
        <p:spPr>
          <a:xfrm>
            <a:off x="8147000" y="5219700"/>
            <a:ext cx="140481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D1D5D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Robust prediction</a:t>
            </a:r>
            <a:endParaRPr lang="en-US" sz="10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Text 0"/>
          <p:cNvSpPr/>
          <p:nvPr/>
        </p:nvSpPr>
        <p:spPr>
          <a:xfrm>
            <a:off x="1839575" y="304800"/>
            <a:ext cx="85128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16A34A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DEMO: Predictive Modeling in Action</a:t>
            </a:r>
            <a:endParaRPr lang="en-US" sz="2700" dirty="0"/>
          </a:p>
        </p:txBody>
      </p:sp>
      <p:sp>
        <p:nvSpPr>
          <p:cNvPr id="27" name="Text 1"/>
          <p:cNvSpPr/>
          <p:nvPr/>
        </p:nvSpPr>
        <p:spPr>
          <a:xfrm>
            <a:off x="1839575" y="762000"/>
            <a:ext cx="85128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dirty="0">
                <a:solidFill>
                  <a:srgbClr val="D1D5D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Python-based LSTM model for price prediction</a:t>
            </a:r>
            <a:endParaRPr lang="en-US" sz="1500" dirty="0"/>
          </a:p>
        </p:txBody>
      </p:sp>
      <p:sp>
        <p:nvSpPr>
          <p:cNvPr id="58" name="Text 32"/>
          <p:cNvSpPr/>
          <p:nvPr/>
        </p:nvSpPr>
        <p:spPr>
          <a:xfrm>
            <a:off x="3871913" y="3228975"/>
            <a:ext cx="3841552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E6E6E6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 </a:t>
            </a:r>
            <a:endParaRPr lang="en-US" sz="1200" dirty="0"/>
          </a:p>
        </p:txBody>
      </p:sp>
      <p:sp>
        <p:nvSpPr>
          <p:cNvPr id="60" name="Text 34"/>
          <p:cNvSpPr/>
          <p:nvPr/>
        </p:nvSpPr>
        <p:spPr>
          <a:xfrm>
            <a:off x="4328815" y="3457575"/>
            <a:ext cx="3749725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E6E6E6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 </a:t>
            </a:r>
            <a:endParaRPr lang="en-US" sz="1200" dirty="0"/>
          </a:p>
        </p:txBody>
      </p:sp>
      <p:sp>
        <p:nvSpPr>
          <p:cNvPr id="111" name="Text 85"/>
          <p:cNvSpPr/>
          <p:nvPr/>
        </p:nvSpPr>
        <p:spPr>
          <a:xfrm>
            <a:off x="6715125" y="1371600"/>
            <a:ext cx="50292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EF9C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Key Components</a:t>
            </a:r>
            <a:endParaRPr lang="en-US" sz="1500" dirty="0"/>
          </a:p>
        </p:txBody>
      </p:sp>
      <p:sp>
        <p:nvSpPr>
          <p:cNvPr id="112" name="Text 86"/>
          <p:cNvSpPr/>
          <p:nvPr/>
        </p:nvSpPr>
        <p:spPr>
          <a:xfrm>
            <a:off x="6648450" y="1714500"/>
            <a:ext cx="534459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E5E7E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  Data Preparation:</a:t>
            </a:r>
            <a:r>
              <a:rPr lang="en-US" sz="1200" dirty="0">
                <a:solidFill>
                  <a:srgbClr val="E5E7E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Normalizing data using MinMaxScaler</a:t>
            </a:r>
            <a:endParaRPr lang="en-US" sz="1200" dirty="0"/>
          </a:p>
        </p:txBody>
      </p:sp>
      <p:sp>
        <p:nvSpPr>
          <p:cNvPr id="113" name="Text 87"/>
          <p:cNvSpPr/>
          <p:nvPr/>
        </p:nvSpPr>
        <p:spPr>
          <a:xfrm>
            <a:off x="6725032" y="1943100"/>
            <a:ext cx="47625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E5E7E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Sequence Creation:</a:t>
            </a:r>
            <a:r>
              <a:rPr lang="en-US" sz="1200" dirty="0">
                <a:solidFill>
                  <a:srgbClr val="E5E7E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Creating 60-timestep sequences for LSTM input</a:t>
            </a:r>
            <a:endParaRPr lang="en-US" sz="1200" dirty="0"/>
          </a:p>
        </p:txBody>
      </p:sp>
      <p:sp>
        <p:nvSpPr>
          <p:cNvPr id="114" name="Text 88"/>
          <p:cNvSpPr/>
          <p:nvPr/>
        </p:nvSpPr>
        <p:spPr>
          <a:xfrm>
            <a:off x="6724838" y="2171700"/>
            <a:ext cx="47625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E5E7E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Model Architecture:</a:t>
            </a:r>
            <a:r>
              <a:rPr lang="en-US" sz="1200" dirty="0">
                <a:solidFill>
                  <a:srgbClr val="E5E7E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Two LSTM layers with dropout regularization</a:t>
            </a:r>
            <a:endParaRPr lang="en-US" sz="1200" dirty="0"/>
          </a:p>
        </p:txBody>
      </p:sp>
      <p:sp>
        <p:nvSpPr>
          <p:cNvPr id="115" name="Text 89"/>
          <p:cNvSpPr/>
          <p:nvPr/>
        </p:nvSpPr>
        <p:spPr>
          <a:xfrm>
            <a:off x="6770702" y="2382124"/>
            <a:ext cx="5453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E5E7E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Compilation:</a:t>
            </a:r>
            <a:r>
              <a:rPr lang="en-US" sz="1200" dirty="0">
                <a:solidFill>
                  <a:srgbClr val="E5E7E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Using Adam optimizer and MSE loss function</a:t>
            </a:r>
            <a:endParaRPr lang="en-US" sz="1200" dirty="0"/>
          </a:p>
        </p:txBody>
      </p:sp>
      <p:sp>
        <p:nvSpPr>
          <p:cNvPr id="116" name="Text 90"/>
          <p:cNvSpPr/>
          <p:nvPr/>
        </p:nvSpPr>
        <p:spPr>
          <a:xfrm>
            <a:off x="6746803" y="2821148"/>
            <a:ext cx="603504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EF9C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LSTM Model Architecture</a:t>
            </a:r>
            <a:endParaRPr lang="en-US" sz="1500" dirty="0"/>
          </a:p>
        </p:txBody>
      </p:sp>
      <p:pic>
        <p:nvPicPr>
          <p:cNvPr id="131" name="Picture 130">
            <a:extLst>
              <a:ext uri="{FF2B5EF4-FFF2-40B4-BE49-F238E27FC236}">
                <a16:creationId xmlns:a16="http://schemas.microsoft.com/office/drawing/2014/main" id="{EFF5DDBE-A3BE-AE8D-D8FC-2374B54089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882" y="1339466"/>
            <a:ext cx="5281118" cy="4732430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4BD31AA-35FF-844D-987D-0DEAFA125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3298272"/>
            <a:ext cx="4119969" cy="271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1066800"/>
            <a:ext cx="10972800" cy="3008709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1219200"/>
            <a:ext cx="10668000" cy="2703909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" y="4304109"/>
            <a:ext cx="5334000" cy="21717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000" y="4494609"/>
            <a:ext cx="142875" cy="1905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48400" y="4304109"/>
            <a:ext cx="5334000" cy="20193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00800" y="4494609"/>
            <a:ext cx="190500" cy="190500"/>
          </a:xfrm>
          <a:prstGeom prst="rect">
            <a:avLst/>
          </a:prstGeom>
        </p:spPr>
      </p:pic>
      <p:sp>
        <p:nvSpPr>
          <p:cNvPr id="10" name="Text 0"/>
          <p:cNvSpPr/>
          <p:nvPr/>
        </p:nvSpPr>
        <p:spPr>
          <a:xfrm>
            <a:off x="1697429" y="457200"/>
            <a:ext cx="8796992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15803D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Predicted vs. Actual Price Movements</a:t>
            </a:r>
            <a:endParaRPr lang="en-US" sz="2700" dirty="0"/>
          </a:p>
        </p:txBody>
      </p:sp>
      <p:sp>
        <p:nvSpPr>
          <p:cNvPr id="11" name="Text 1"/>
          <p:cNvSpPr/>
          <p:nvPr/>
        </p:nvSpPr>
        <p:spPr>
          <a:xfrm>
            <a:off x="981075" y="4456509"/>
            <a:ext cx="50292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EF9C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Key Insights</a:t>
            </a:r>
            <a:endParaRPr lang="en-US" sz="1500" dirty="0"/>
          </a:p>
        </p:txBody>
      </p:sp>
      <p:sp>
        <p:nvSpPr>
          <p:cNvPr id="12" name="Text 2"/>
          <p:cNvSpPr/>
          <p:nvPr/>
        </p:nvSpPr>
        <p:spPr>
          <a:xfrm>
            <a:off x="762000" y="4799409"/>
            <a:ext cx="5029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D1D5D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The model demonstrates strong ability to capture overall market trends</a:t>
            </a:r>
            <a:endParaRPr lang="en-US" sz="1200" dirty="0"/>
          </a:p>
        </p:txBody>
      </p:sp>
      <p:sp>
        <p:nvSpPr>
          <p:cNvPr id="13" name="Text 3"/>
          <p:cNvSpPr/>
          <p:nvPr/>
        </p:nvSpPr>
        <p:spPr>
          <a:xfrm>
            <a:off x="762000" y="5332809"/>
            <a:ext cx="5029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D1D5D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Predicted prices (orange line) closely align with actual market prices (blue line)</a:t>
            </a:r>
            <a:endParaRPr lang="en-US" sz="1200" dirty="0"/>
          </a:p>
        </p:txBody>
      </p:sp>
      <p:sp>
        <p:nvSpPr>
          <p:cNvPr id="14" name="Text 4"/>
          <p:cNvSpPr/>
          <p:nvPr/>
        </p:nvSpPr>
        <p:spPr>
          <a:xfrm>
            <a:off x="762000" y="5866209"/>
            <a:ext cx="5029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D1D5D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The model shows particular effectiveness in capturing turning points and changes in market direction</a:t>
            </a:r>
            <a:endParaRPr lang="en-US" sz="1200" dirty="0"/>
          </a:p>
        </p:txBody>
      </p:sp>
      <p:sp>
        <p:nvSpPr>
          <p:cNvPr id="15" name="Text 5"/>
          <p:cNvSpPr/>
          <p:nvPr/>
        </p:nvSpPr>
        <p:spPr>
          <a:xfrm>
            <a:off x="6667500" y="4456509"/>
            <a:ext cx="50292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EF9C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Model Performance</a:t>
            </a:r>
            <a:endParaRPr lang="en-US" sz="1500" dirty="0"/>
          </a:p>
        </p:txBody>
      </p:sp>
      <p:sp>
        <p:nvSpPr>
          <p:cNvPr id="16" name="Text 6"/>
          <p:cNvSpPr/>
          <p:nvPr/>
        </p:nvSpPr>
        <p:spPr>
          <a:xfrm>
            <a:off x="6400800" y="4799409"/>
            <a:ext cx="60350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b="1" dirty="0">
                <a:solidFill>
                  <a:srgbClr val="60A5FA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Actual:</a:t>
            </a:r>
            <a:r>
              <a:rPr lang="en-US" sz="1200" dirty="0">
                <a:solidFill>
                  <a:srgbClr val="D1D5D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Blue line represents real market prices</a:t>
            </a:r>
            <a:endParaRPr lang="en-US" sz="1200" dirty="0"/>
          </a:p>
        </p:txBody>
      </p:sp>
      <p:sp>
        <p:nvSpPr>
          <p:cNvPr id="17" name="Text 7"/>
          <p:cNvSpPr/>
          <p:nvPr/>
        </p:nvSpPr>
        <p:spPr>
          <a:xfrm>
            <a:off x="6400800" y="5104209"/>
            <a:ext cx="60350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b="1" dirty="0">
                <a:solidFill>
                  <a:srgbClr val="F97316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Predicted:</a:t>
            </a:r>
            <a:r>
              <a:rPr lang="en-US" sz="1200" dirty="0">
                <a:solidFill>
                  <a:srgbClr val="D1D5D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Orange line shows model's forecast</a:t>
            </a:r>
            <a:endParaRPr lang="en-US" sz="1200" dirty="0"/>
          </a:p>
        </p:txBody>
      </p:sp>
      <p:sp>
        <p:nvSpPr>
          <p:cNvPr id="18" name="Text 8"/>
          <p:cNvSpPr/>
          <p:nvPr/>
        </p:nvSpPr>
        <p:spPr>
          <a:xfrm>
            <a:off x="6400800" y="5409009"/>
            <a:ext cx="60350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D1D5D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The LSTM model has been trained on historical order flow data</a:t>
            </a:r>
            <a:endParaRPr lang="en-US" sz="1200" dirty="0"/>
          </a:p>
        </p:txBody>
      </p:sp>
      <p:sp>
        <p:nvSpPr>
          <p:cNvPr id="19" name="Text 9"/>
          <p:cNvSpPr/>
          <p:nvPr/>
        </p:nvSpPr>
        <p:spPr>
          <a:xfrm>
            <a:off x="6400800" y="5713809"/>
            <a:ext cx="5029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D1D5D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The model captures both the direction and magnitude of price movements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1485900"/>
            <a:ext cx="4572000" cy="14097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1638300"/>
            <a:ext cx="200025" cy="3048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2175" y="2019300"/>
            <a:ext cx="247650" cy="3429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0400" y="1485900"/>
            <a:ext cx="4572000" cy="14097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62800" y="1638300"/>
            <a:ext cx="285750" cy="3048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" y="3200400"/>
            <a:ext cx="3505200" cy="22860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8200" y="3429000"/>
            <a:ext cx="457200" cy="5334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2500" y="3543300"/>
            <a:ext cx="228600" cy="3048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43400" y="3200400"/>
            <a:ext cx="3505200" cy="22860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72000" y="3429000"/>
            <a:ext cx="457200" cy="5334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86300" y="3543300"/>
            <a:ext cx="228600" cy="3048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77200" y="3200400"/>
            <a:ext cx="3505200" cy="22860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305800" y="3429000"/>
            <a:ext cx="485775" cy="5334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420100" y="3543300"/>
            <a:ext cx="257175" cy="304800"/>
          </a:xfrm>
          <a:prstGeom prst="rect">
            <a:avLst/>
          </a:prstGeom>
        </p:spPr>
      </p:pic>
      <p:sp>
        <p:nvSpPr>
          <p:cNvPr id="18" name="Text 0"/>
          <p:cNvSpPr/>
          <p:nvPr/>
        </p:nvSpPr>
        <p:spPr>
          <a:xfrm>
            <a:off x="2945249" y="457200"/>
            <a:ext cx="6301502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15803D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Beyond the Black Box</a:t>
            </a:r>
            <a:endParaRPr lang="en-US" sz="2700" dirty="0"/>
          </a:p>
        </p:txBody>
      </p:sp>
      <p:sp>
        <p:nvSpPr>
          <p:cNvPr id="19" name="Text 1"/>
          <p:cNvSpPr/>
          <p:nvPr/>
        </p:nvSpPr>
        <p:spPr>
          <a:xfrm>
            <a:off x="2945249" y="914400"/>
            <a:ext cx="6301502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dirty="0">
                <a:solidFill>
                  <a:srgbClr val="D1D5D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Challenges of Deep Learning in Financial Environments</a:t>
            </a:r>
            <a:endParaRPr lang="en-US" sz="1500" dirty="0"/>
          </a:p>
        </p:txBody>
      </p:sp>
      <p:sp>
        <p:nvSpPr>
          <p:cNvPr id="20" name="Text 2"/>
          <p:cNvSpPr/>
          <p:nvPr/>
        </p:nvSpPr>
        <p:spPr>
          <a:xfrm>
            <a:off x="1076325" y="1638300"/>
            <a:ext cx="1503402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6B728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Black Box</a:t>
            </a:r>
            <a:endParaRPr lang="en-US" sz="1800" dirty="0"/>
          </a:p>
        </p:txBody>
      </p:sp>
      <p:sp>
        <p:nvSpPr>
          <p:cNvPr id="21" name="Text 3"/>
          <p:cNvSpPr/>
          <p:nvPr/>
        </p:nvSpPr>
        <p:spPr>
          <a:xfrm>
            <a:off x="762000" y="2057400"/>
            <a:ext cx="42672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9CA3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Deep learning models often function like opaque algorithms, making it difficult to understand their decision-making processes.</a:t>
            </a:r>
            <a:endParaRPr lang="en-US" sz="1200" dirty="0"/>
          </a:p>
        </p:txBody>
      </p:sp>
      <p:sp>
        <p:nvSpPr>
          <p:cNvPr id="22" name="Text 4"/>
          <p:cNvSpPr/>
          <p:nvPr/>
        </p:nvSpPr>
        <p:spPr>
          <a:xfrm>
            <a:off x="7562850" y="1638300"/>
            <a:ext cx="1500902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22C55E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Glass Box</a:t>
            </a:r>
            <a:endParaRPr lang="en-US" sz="1800" dirty="0"/>
          </a:p>
        </p:txBody>
      </p:sp>
      <p:sp>
        <p:nvSpPr>
          <p:cNvPr id="23" name="Text 5"/>
          <p:cNvSpPr/>
          <p:nvPr/>
        </p:nvSpPr>
        <p:spPr>
          <a:xfrm>
            <a:off x="7162800" y="2057400"/>
            <a:ext cx="42672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E5E7E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Transparent and explainable AI provides insights into decision-making processes, enhancing trust and regulatory compliance.</a:t>
            </a:r>
            <a:endParaRPr lang="en-US" sz="1200" dirty="0"/>
          </a:p>
        </p:txBody>
      </p:sp>
      <p:sp>
        <p:nvSpPr>
          <p:cNvPr id="24" name="Text 6"/>
          <p:cNvSpPr/>
          <p:nvPr/>
        </p:nvSpPr>
        <p:spPr>
          <a:xfrm>
            <a:off x="1447800" y="3562350"/>
            <a:ext cx="1976854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EF9C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Interpretability</a:t>
            </a:r>
            <a:endParaRPr lang="en-US" sz="1500" dirty="0"/>
          </a:p>
        </p:txBody>
      </p:sp>
      <p:sp>
        <p:nvSpPr>
          <p:cNvPr id="25" name="Text 7"/>
          <p:cNvSpPr/>
          <p:nvPr/>
        </p:nvSpPr>
        <p:spPr>
          <a:xfrm>
            <a:off x="838200" y="4114800"/>
            <a:ext cx="30480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D1D5D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Understanding </a:t>
            </a:r>
            <a:r>
              <a:rPr lang="en-US" sz="1200" dirty="0">
                <a:solidFill>
                  <a:srgbClr val="FB923C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why</a:t>
            </a:r>
            <a:r>
              <a:rPr lang="en-US" sz="1200" dirty="0">
                <a:solidFill>
                  <a:srgbClr val="D1D5D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a model makes a particular decision is crucial for risk management and regulatory compliance in high-stakes financial environments.</a:t>
            </a:r>
            <a:endParaRPr lang="en-US" sz="1200" dirty="0"/>
          </a:p>
        </p:txBody>
      </p:sp>
      <p:sp>
        <p:nvSpPr>
          <p:cNvPr id="26" name="Text 8"/>
          <p:cNvSpPr/>
          <p:nvPr/>
        </p:nvSpPr>
        <p:spPr>
          <a:xfrm>
            <a:off x="5181600" y="3562350"/>
            <a:ext cx="2356009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EF9C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Model Robustness</a:t>
            </a:r>
            <a:endParaRPr lang="en-US" sz="1500" dirty="0"/>
          </a:p>
        </p:txBody>
      </p:sp>
      <p:sp>
        <p:nvSpPr>
          <p:cNvPr id="27" name="Text 9"/>
          <p:cNvSpPr/>
          <p:nvPr/>
        </p:nvSpPr>
        <p:spPr>
          <a:xfrm>
            <a:off x="4572000" y="4114800"/>
            <a:ext cx="30480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D1D5D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Financial markets are prone to sudden regime shifts that can render previously effective models obsolete, requiring continuous validation.</a:t>
            </a:r>
            <a:endParaRPr lang="en-US" sz="1200" dirty="0"/>
          </a:p>
        </p:txBody>
      </p:sp>
      <p:sp>
        <p:nvSpPr>
          <p:cNvPr id="28" name="Text 10"/>
          <p:cNvSpPr/>
          <p:nvPr/>
        </p:nvSpPr>
        <p:spPr>
          <a:xfrm>
            <a:off x="8943975" y="3562350"/>
            <a:ext cx="2380833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EF9C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Latency Trade-offs</a:t>
            </a:r>
            <a:endParaRPr lang="en-US" sz="1500" dirty="0"/>
          </a:p>
        </p:txBody>
      </p:sp>
      <p:sp>
        <p:nvSpPr>
          <p:cNvPr id="29" name="Text 11"/>
          <p:cNvSpPr/>
          <p:nvPr/>
        </p:nvSpPr>
        <p:spPr>
          <a:xfrm>
            <a:off x="8305800" y="4114800"/>
            <a:ext cx="30480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D1D5D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The computational complexity of deep learning models can introduce latency, a critical consideration in real-time execution pipelines.</a:t>
            </a:r>
            <a:endParaRPr lang="en-US" sz="1200" dirty="0"/>
          </a:p>
        </p:txBody>
      </p:sp>
      <p:sp>
        <p:nvSpPr>
          <p:cNvPr id="30" name="Text 12"/>
          <p:cNvSpPr/>
          <p:nvPr/>
        </p:nvSpPr>
        <p:spPr>
          <a:xfrm>
            <a:off x="246340" y="5715000"/>
            <a:ext cx="11699319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200" i="1" dirty="0">
                <a:solidFill>
                  <a:srgbClr val="9CA3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Solution: Multi-model approaches like </a:t>
            </a:r>
            <a:r>
              <a:rPr lang="en-US" sz="1200" i="1" dirty="0">
                <a:solidFill>
                  <a:srgbClr val="22C55E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multi-model anomaly detection</a:t>
            </a:r>
            <a:r>
              <a:rPr lang="en-US" sz="1200" i="1" dirty="0">
                <a:solidFill>
                  <a:srgbClr val="9CA3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systems that aggregate outputs from multiple ML models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69301622015F408630BC7FE1520400" ma:contentTypeVersion="19" ma:contentTypeDescription="Create a new document." ma:contentTypeScope="" ma:versionID="0ed2dbff056486cacb7c947cbf1e734d">
  <xsd:schema xmlns:xsd="http://www.w3.org/2001/XMLSchema" xmlns:xs="http://www.w3.org/2001/XMLSchema" xmlns:p="http://schemas.microsoft.com/office/2006/metadata/properties" xmlns:ns2="38021c6a-44be-4523-8346-17dfbf87dd69" xmlns:ns3="cade96b3-9cb3-4d52-b6d3-56e10ce1e134" targetNamespace="http://schemas.microsoft.com/office/2006/metadata/properties" ma:root="true" ma:fieldsID="e2e616e8ca7459303aa5bb683db453aa" ns2:_="" ns3:_="">
    <xsd:import namespace="38021c6a-44be-4523-8346-17dfbf87dd69"/>
    <xsd:import namespace="cade96b3-9cb3-4d52-b6d3-56e10ce1e1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021c6a-44be-4523-8346-17dfbf87dd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4b290ae-9e39-48cc-990c-0ac802c266c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de96b3-9cb3-4d52-b6d3-56e10ce1e13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3a01f2a-4d10-4aff-a5bb-11f61a5efbf3}" ma:internalName="TaxCatchAll" ma:showField="CatchAllData" ma:web="cade96b3-9cb3-4d52-b6d3-56e10ce1e1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de96b3-9cb3-4d52-b6d3-56e10ce1e134" xsi:nil="true"/>
    <lcf76f155ced4ddcb4097134ff3c332f xmlns="38021c6a-44be-4523-8346-17dfbf87dd6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EC63E1C-5FDC-4149-A164-CCA04845E76E}"/>
</file>

<file path=customXml/itemProps2.xml><?xml version="1.0" encoding="utf-8"?>
<ds:datastoreItem xmlns:ds="http://schemas.openxmlformats.org/officeDocument/2006/customXml" ds:itemID="{FCB0C25F-078E-4F25-91E5-5CC0947850BE}"/>
</file>

<file path=customXml/itemProps3.xml><?xml version="1.0" encoding="utf-8"?>
<ds:datastoreItem xmlns:ds="http://schemas.openxmlformats.org/officeDocument/2006/customXml" ds:itemID="{08F551A0-3691-4F5E-B83D-08147E573529}"/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1578</Words>
  <Application>Microsoft Office PowerPoint</Application>
  <PresentationFormat>Widescreen</PresentationFormat>
  <Paragraphs>264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ui-monospace</vt:lpstr>
      <vt:lpstr>ui-sans-serif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Rohit Kumar</cp:lastModifiedBy>
  <cp:revision>4</cp:revision>
  <dcterms:created xsi:type="dcterms:W3CDTF">2025-10-07T18:55:54Z</dcterms:created>
  <dcterms:modified xsi:type="dcterms:W3CDTF">2025-10-07T21:28:20Z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0x0101001F69301622015F408630BC7FE1520400</vt:lpwstr>
  </property>
</Properties>
</file>