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8"/>
  </p:notesMasterIdLst>
  <p:handoutMasterIdLst>
    <p:handoutMasterId r:id="rId9"/>
  </p:handoutMasterIdLst>
  <p:sldIdLst>
    <p:sldId id="751" r:id="rId5"/>
    <p:sldId id="2147481690" r:id="rId6"/>
    <p:sldId id="2147481691" r:id="rId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B3C412-94E0-4FA4-9B57-AF55DF0BB710}">
          <p14:sldIdLst>
            <p14:sldId id="751"/>
            <p14:sldId id="2147481690"/>
            <p14:sldId id="2147481691"/>
          </p14:sldIdLst>
        </p14:section>
        <p14:section name="Appendix" id="{3A0E036A-1994-4933-BF6A-B40EFB599D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522A2A-9BFD-7453-ACD7-8C287289F249}" name="Anderson, Roland (Parameta)" initials="" userId="S::Roland.Anderson@tpicap.com::1c7d31dd-ba02-43a1-835d-c86601db6df9" providerId="AD"/>
  <p188:author id="{3A66AB2A-4074-3149-816C-710A39082DA8}" name="Anderson, Roland (Parameta)" initials="AR" userId="S::roland.anderson@tpicap.com::1c7d31dd-ba02-43a1-835d-c86601db6df9" providerId="AD"/>
  <p188:author id="{8BA75F51-9466-3AB1-0446-F712A48B73F8}" name="Mutitu, Bernard" initials="" userId="S::Bernard.Mutitu@tpicap.com::bca2b78e-7716-456e-8878-22648179ff18" providerId="AD"/>
  <p188:author id="{222AFEC1-7820-50EA-287D-9B64E3ABD438}" name="Koyama, Kazushige" initials="" userId="S::Kazushige.Koyama@tpicap.com::8ddde2bd-954a-4a35-aca5-373958003a36" providerId="AD"/>
  <p188:author id="{3B1204D0-A1A2-429A-D711-0FD5DCB80A60}" name="Aldeco-Martinez, Silvina" initials="SA" userId="S::Silvina.Aldeco-Martinez@tpicap.com::a5ad1665-320c-40f7-81be-91ac8bf0da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1521"/>
    <a:srgbClr val="010103"/>
    <a:srgbClr val="344566"/>
    <a:srgbClr val="437493"/>
    <a:srgbClr val="061626"/>
    <a:srgbClr val="00050B"/>
    <a:srgbClr val="143044"/>
    <a:srgbClr val="193549"/>
    <a:srgbClr val="A4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2B4FD-FD2A-E669-0945-F363468FF424}" v="236" dt="2025-10-08T18:44:43.735"/>
    <p1510:client id="{8F1AE626-9FFC-4AC5-8460-235875420286}" v="255" dt="2025-10-08T19:01:38.463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E74B5-8A83-5D7E-2C67-8DE5AED64A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12296-E803-89B2-F685-3587A726B1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10C8D-666E-4096-B448-516212E87516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F4FA1-E6BE-8017-209E-11E2D25F77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DE98C-BF65-A8B5-993E-4B4A03D043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7E0-E45F-4D04-851A-09A95664E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543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25C9E-E64A-41E7-A985-4C7270A72AAB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F19A-915B-40D8-AF1F-AA691D48B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884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0663" y="823913"/>
            <a:ext cx="7278688" cy="4095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>
              <a:latin typeface="Manrope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34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F8133-2F88-4991-8402-4E14DD35EE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" pitchFamily="2" charset="0"/>
                <a:ea typeface="+mn-ea"/>
                <a:cs typeface="+mn-cs"/>
              </a:rPr>
              <a:pPr marL="0" marR="0" lvl="0" indent="0" algn="r" defTabSz="10348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7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CF6D93F-431F-A5F9-F9C9-14FBA8061E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08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4" imgH="357" progId="TCLayout.ActiveDocument.1">
                  <p:embed/>
                </p:oleObj>
              </mc:Choice>
              <mc:Fallback>
                <p:oleObj name="think-cell Slide" r:id="rId3" imgW="354" imgH="35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F6D93F-431F-A5F9-F9C9-14FBA8061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67F271-9921-63FB-09B9-CB910424FC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1A256E3-BE4B-AC38-E19E-53C3C15D8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083" y="573873"/>
            <a:ext cx="1108896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2200" dirty="0">
                <a:latin typeface="+mn-lt"/>
              </a:defRPr>
            </a:lvl1pPr>
          </a:lstStyle>
          <a:p>
            <a:pPr lvl="0"/>
            <a:r>
              <a:rPr lang="en-US"/>
              <a:t>Click To Edit Page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1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1697E-C9EF-5FA3-5EA0-03D8ABD7930E}"/>
              </a:ext>
            </a:extLst>
          </p:cNvPr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61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white dot pattern&#10;&#10;Description automatically generated with medium confidence">
            <a:extLst>
              <a:ext uri="{FF2B5EF4-FFF2-40B4-BE49-F238E27FC236}">
                <a16:creationId xmlns:a16="http://schemas.microsoft.com/office/drawing/2014/main" id="{640219B5-93D2-6BCE-4ED1-D70956B2B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257B92-4CE1-F280-60DD-932D19AB7A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61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0850EC-7B46-3FE7-2590-52415C10624A}"/>
              </a:ext>
            </a:extLst>
          </p:cNvPr>
          <p:cNvGrpSpPr/>
          <p:nvPr userDrawn="1"/>
        </p:nvGrpSpPr>
        <p:grpSpPr>
          <a:xfrm>
            <a:off x="0" y="0"/>
            <a:ext cx="5143504" cy="6858000"/>
            <a:chOff x="0" y="0"/>
            <a:chExt cx="5143504" cy="6858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2A637A-3D5C-2507-B58C-CD59525F6629}"/>
                </a:ext>
              </a:extLst>
            </p:cNvPr>
            <p:cNvSpPr/>
            <p:nvPr/>
          </p:nvSpPr>
          <p:spPr>
            <a:xfrm>
              <a:off x="0" y="1714499"/>
              <a:ext cx="1714501" cy="1714499"/>
            </a:xfrm>
            <a:custGeom>
              <a:avLst/>
              <a:gdLst>
                <a:gd name="connsiteX0" fmla="*/ 0 w 1714500"/>
                <a:gd name="connsiteY0" fmla="*/ 0 h 1714499"/>
                <a:gd name="connsiteX1" fmla="*/ 1714501 w 1714500"/>
                <a:gd name="connsiteY1" fmla="*/ 0 h 1714499"/>
                <a:gd name="connsiteX2" fmla="*/ 1714501 w 1714500"/>
                <a:gd name="connsiteY2" fmla="*/ 1714500 h 1714499"/>
                <a:gd name="connsiteX3" fmla="*/ 0 w 1714500"/>
                <a:gd name="connsiteY3" fmla="*/ 171450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0" y="0"/>
                  </a:moveTo>
                  <a:lnTo>
                    <a:pt x="1714501" y="0"/>
                  </a:lnTo>
                  <a:lnTo>
                    <a:pt x="1714501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2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428EE2-5DD8-2180-E8B0-64A9C927B5DF}"/>
                </a:ext>
              </a:extLst>
            </p:cNvPr>
            <p:cNvSpPr/>
            <p:nvPr/>
          </p:nvSpPr>
          <p:spPr>
            <a:xfrm>
              <a:off x="0" y="5143501"/>
              <a:ext cx="1714501" cy="1714499"/>
            </a:xfrm>
            <a:custGeom>
              <a:avLst/>
              <a:gdLst>
                <a:gd name="connsiteX0" fmla="*/ 0 w 1714500"/>
                <a:gd name="connsiteY0" fmla="*/ 0 h 1714499"/>
                <a:gd name="connsiteX1" fmla="*/ 1714501 w 1714500"/>
                <a:gd name="connsiteY1" fmla="*/ 0 h 1714499"/>
                <a:gd name="connsiteX2" fmla="*/ 1714501 w 1714500"/>
                <a:gd name="connsiteY2" fmla="*/ 1714500 h 1714499"/>
                <a:gd name="connsiteX3" fmla="*/ 0 w 1714500"/>
                <a:gd name="connsiteY3" fmla="*/ 171450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0" y="0"/>
                  </a:moveTo>
                  <a:lnTo>
                    <a:pt x="1714501" y="0"/>
                  </a:lnTo>
                  <a:lnTo>
                    <a:pt x="1714501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2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B71002-ED1D-3255-EBF6-BFEE2C55229D}"/>
                </a:ext>
              </a:extLst>
            </p:cNvPr>
            <p:cNvSpPr/>
            <p:nvPr/>
          </p:nvSpPr>
          <p:spPr>
            <a:xfrm>
              <a:off x="3429003" y="1714499"/>
              <a:ext cx="1714501" cy="1714499"/>
            </a:xfrm>
            <a:custGeom>
              <a:avLst/>
              <a:gdLst>
                <a:gd name="connsiteX0" fmla="*/ 0 w 1714500"/>
                <a:gd name="connsiteY0" fmla="*/ 0 h 1714499"/>
                <a:gd name="connsiteX1" fmla="*/ 1714501 w 1714500"/>
                <a:gd name="connsiteY1" fmla="*/ 0 h 1714499"/>
                <a:gd name="connsiteX2" fmla="*/ 1714501 w 1714500"/>
                <a:gd name="connsiteY2" fmla="*/ 1714500 h 1714499"/>
                <a:gd name="connsiteX3" fmla="*/ 0 w 1714500"/>
                <a:gd name="connsiteY3" fmla="*/ 171450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0" y="0"/>
                  </a:moveTo>
                  <a:lnTo>
                    <a:pt x="1714501" y="0"/>
                  </a:lnTo>
                  <a:lnTo>
                    <a:pt x="1714501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2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31F2CB6-86CF-3265-E315-513470DDE16E}"/>
                </a:ext>
              </a:extLst>
            </p:cNvPr>
            <p:cNvSpPr/>
            <p:nvPr/>
          </p:nvSpPr>
          <p:spPr>
            <a:xfrm>
              <a:off x="1714501" y="3429000"/>
              <a:ext cx="1714501" cy="1714499"/>
            </a:xfrm>
            <a:custGeom>
              <a:avLst/>
              <a:gdLst>
                <a:gd name="connsiteX0" fmla="*/ 0 w 1714500"/>
                <a:gd name="connsiteY0" fmla="*/ 0 h 1714499"/>
                <a:gd name="connsiteX1" fmla="*/ 1714501 w 1714500"/>
                <a:gd name="connsiteY1" fmla="*/ 0 h 1714499"/>
                <a:gd name="connsiteX2" fmla="*/ 1714501 w 1714500"/>
                <a:gd name="connsiteY2" fmla="*/ 1714500 h 1714499"/>
                <a:gd name="connsiteX3" fmla="*/ 0 w 1714500"/>
                <a:gd name="connsiteY3" fmla="*/ 171450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0" y="0"/>
                  </a:moveTo>
                  <a:lnTo>
                    <a:pt x="1714501" y="0"/>
                  </a:lnTo>
                  <a:lnTo>
                    <a:pt x="1714501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  <a:alpha val="2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7497C-181D-C26D-8020-8C5988397884}"/>
                </a:ext>
              </a:extLst>
            </p:cNvPr>
            <p:cNvSpPr/>
            <p:nvPr/>
          </p:nvSpPr>
          <p:spPr>
            <a:xfrm>
              <a:off x="1714501" y="0"/>
              <a:ext cx="1714501" cy="1714499"/>
            </a:xfrm>
            <a:custGeom>
              <a:avLst/>
              <a:gdLst>
                <a:gd name="connsiteX0" fmla="*/ 0 w 1714500"/>
                <a:gd name="connsiteY0" fmla="*/ 0 h 1714499"/>
                <a:gd name="connsiteX1" fmla="*/ 1714501 w 1714500"/>
                <a:gd name="connsiteY1" fmla="*/ 0 h 1714499"/>
                <a:gd name="connsiteX2" fmla="*/ 1714501 w 1714500"/>
                <a:gd name="connsiteY2" fmla="*/ 1714500 h 1714499"/>
                <a:gd name="connsiteX3" fmla="*/ 0 w 1714500"/>
                <a:gd name="connsiteY3" fmla="*/ 171450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0" y="0"/>
                  </a:moveTo>
                  <a:lnTo>
                    <a:pt x="1714501" y="0"/>
                  </a:lnTo>
                  <a:lnTo>
                    <a:pt x="1714501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2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6031DD-4BAC-3F1F-3961-55A9632640BE}"/>
                </a:ext>
              </a:extLst>
            </p:cNvPr>
            <p:cNvSpPr/>
            <p:nvPr/>
          </p:nvSpPr>
          <p:spPr>
            <a:xfrm>
              <a:off x="3429003" y="0"/>
              <a:ext cx="1714501" cy="1714499"/>
            </a:xfrm>
            <a:custGeom>
              <a:avLst/>
              <a:gdLst>
                <a:gd name="connsiteX0" fmla="*/ 0 w 1714500"/>
                <a:gd name="connsiteY0" fmla="*/ 0 h 1714499"/>
                <a:gd name="connsiteX1" fmla="*/ 1714501 w 1714500"/>
                <a:gd name="connsiteY1" fmla="*/ 1714500 h 1714499"/>
                <a:gd name="connsiteX2" fmla="*/ 0 w 1714500"/>
                <a:gd name="connsiteY2" fmla="*/ 1714500 h 1714499"/>
                <a:gd name="connsiteX3" fmla="*/ 0 w 1714500"/>
                <a:gd name="connsiteY3" fmla="*/ 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0" y="0"/>
                  </a:moveTo>
                  <a:lnTo>
                    <a:pt x="1714501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19485-11C4-4B5C-CC39-E8C731B0F288}"/>
                </a:ext>
              </a:extLst>
            </p:cNvPr>
            <p:cNvSpPr/>
            <p:nvPr/>
          </p:nvSpPr>
          <p:spPr>
            <a:xfrm>
              <a:off x="3429003" y="3429000"/>
              <a:ext cx="1714501" cy="1714499"/>
            </a:xfrm>
            <a:custGeom>
              <a:avLst/>
              <a:gdLst>
                <a:gd name="connsiteX0" fmla="*/ 1714501 w 1714500"/>
                <a:gd name="connsiteY0" fmla="*/ 0 h 1714499"/>
                <a:gd name="connsiteX1" fmla="*/ 0 w 1714500"/>
                <a:gd name="connsiteY1" fmla="*/ 1714500 h 1714499"/>
                <a:gd name="connsiteX2" fmla="*/ 0 w 1714500"/>
                <a:gd name="connsiteY2" fmla="*/ 0 h 1714499"/>
                <a:gd name="connsiteX3" fmla="*/ 1714501 w 1714500"/>
                <a:gd name="connsiteY3" fmla="*/ 0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499">
                  <a:moveTo>
                    <a:pt x="1714501" y="0"/>
                  </a:moveTo>
                  <a:lnTo>
                    <a:pt x="0" y="1714500"/>
                  </a:lnTo>
                  <a:lnTo>
                    <a:pt x="0" y="0"/>
                  </a:lnTo>
                  <a:lnTo>
                    <a:pt x="1714501" y="0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33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D679CAE2-70B9-29C9-9B47-0CE98C8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49" y="522573"/>
            <a:ext cx="2368973" cy="8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loured Backgroun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09D5670-D5C1-2DBD-BC94-CFB7A2EC21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0472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9D5670-D5C1-2DBD-BC94-CFB7A2EC2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solidFill>
                  <a:schemeClr val="bg1"/>
                </a:solidFill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D60D40-543D-05E3-C909-AF4C04D6D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082" y="595610"/>
            <a:ext cx="1107337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manrope (Headings)"/>
                <a:cs typeface="Space Grotesk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subheading</a:t>
            </a:r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8C1766-B4AB-52A8-708D-9CF2D357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2" y="201288"/>
            <a:ext cx="1107073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dirty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2883E4-6C5E-B74E-83DA-EAC7EC7BBC55}"/>
              </a:ext>
            </a:extLst>
          </p:cNvPr>
          <p:cNvSpPr txBox="1">
            <a:spLocks/>
          </p:cNvSpPr>
          <p:nvPr/>
        </p:nvSpPr>
        <p:spPr>
          <a:xfrm>
            <a:off x="11377166" y="6123813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8EDAB-2BB4-F6D7-1212-B79FBB517115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35036-5FCF-E934-CBDC-341FBE82D585}"/>
              </a:ext>
            </a:extLst>
          </p:cNvPr>
          <p:cNvCxnSpPr/>
          <p:nvPr userDrawn="1"/>
        </p:nvCxnSpPr>
        <p:spPr>
          <a:xfrm>
            <a:off x="56388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F501D0-E2FD-D7A6-4338-5686154C8678}"/>
              </a:ext>
            </a:extLst>
          </p:cNvPr>
          <p:cNvCxnSpPr/>
          <p:nvPr userDrawn="1"/>
        </p:nvCxnSpPr>
        <p:spPr>
          <a:xfrm>
            <a:off x="594360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FFBA1-3139-8E33-B12B-993E77B08B97}"/>
              </a:ext>
            </a:extLst>
          </p:cNvPr>
          <p:cNvCxnSpPr/>
          <p:nvPr userDrawn="1"/>
        </p:nvCxnSpPr>
        <p:spPr>
          <a:xfrm>
            <a:off x="6275388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792A5C-7C4E-F971-3A90-7D7542A977A8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1A1545-D851-1ADF-44D9-A3EA4118FF54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2E3B6C-4962-0AF8-708B-A99D85214EF1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1107C2-49C5-07B1-D68D-6C2353D8EA8C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A930BD-9375-072A-8994-F756A2B41173}"/>
              </a:ext>
            </a:extLst>
          </p:cNvPr>
          <p:cNvCxnSpPr/>
          <p:nvPr userDrawn="1"/>
        </p:nvCxnSpPr>
        <p:spPr>
          <a:xfrm>
            <a:off x="11656045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7568F42-2395-C14A-EFBF-C59F33AAB7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488837"/>
            <a:ext cx="82470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lang="en-GB" sz="800" b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C437B4-FE9A-7802-B15A-AC4140BFD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077655"/>
            <a:ext cx="824706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245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EFB654-0FEE-FD53-A069-BE2E5DE38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666474"/>
            <a:ext cx="824706" cy="533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112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164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240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01EFD9-092F-E50E-FB43-E5F58B1A1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2261445"/>
            <a:ext cx="824706" cy="5333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53</a:t>
            </a:r>
            <a:endParaRPr lang="en-GB" sz="800" b="1" kern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30D1A4-7665-4852-316C-C12CDA6B1731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62474A-73BE-7903-0C26-B55B28E99A68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1B47E-D8AD-19C8-6A5B-0D85942FB9F8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95857-39F6-6950-DC10-DFF7B9A23269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72C160-7199-9CB4-5A89-AFB0C274D7A3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7846D9-F89E-92C9-2A12-C7B7DA40C1DD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10638-69CC-8812-827E-2FBB8671EA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9F8DB8-CE98-AE6B-0356-B30040F393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2DCC9E-70BF-33D8-44C8-50DDA53717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11A3AF-EF96-B023-9048-96C36F3967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E0E7CC-7EDA-25AF-D579-261CCB9D6D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C1AE2C-260E-3057-B063-6460F00B16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06E21-3B89-F7FA-B212-A7025AB46A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FFBA4B-6642-3D45-CEF3-A7B61B80E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AD8C64-4EFF-8B78-8B78-C853B43AA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5858A3-258C-FE43-3ED6-F389F3AE04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16F161-570D-92CA-A315-7709667DF797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FA5421-18F3-5ED2-3670-741C7363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1468C3-3BBC-7617-5E36-2AC1F3B77978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9E81D9-22A5-FB0B-C73A-5F7A060CFF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pic>
        <p:nvPicPr>
          <p:cNvPr id="43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3B81C255-6728-3C9A-0624-4FE4735D6E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6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CF66BFC-C122-B6BE-2FF3-EE4BCDED57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876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F66BFC-C122-B6BE-2FF3-EE4BCDED5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CAFD5A-20DC-0795-EAEF-E862843AE6B5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F7575D-AB6D-1337-FA33-F9028A178C69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453470-BD7C-B972-E1A5-709307503A7B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17BE4-23BE-A90F-A799-F36EF480EE79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27A0CF-BB19-E4A4-4864-8EF830BF0D98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D2F081-97AA-CA24-6520-10BC6D18D466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A6F6A-1A42-5C00-54B6-D2E142EB7B1D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B1D61-6BCD-66A2-3839-4F135F5ADF5E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73D48-708E-BC48-AA91-ED667FE67A3B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3D15A6-0547-A9D8-AB95-08299247F9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C0074D-B277-4944-7840-91B6E93B8A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A24F9-9338-F38B-AD23-48B2B2189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40A846-0CC7-5BF7-3C28-FBAE8541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D24C45-0D83-0587-DD6F-DEB8610B36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7A5E49-CA3B-EAF7-B733-3D0DE1AE2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D7AD1-3BA5-504E-658D-531D2C172A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1E5E5-6326-853C-08F2-B386AA7171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F87C21-F6F7-15AE-EBBF-81CAA5292A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5C0034-322E-8F2C-8061-BFB286A99D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1CAC8D-B5F9-77DA-F87B-CA596FAFF6B5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F8EEB6-208A-EC5F-A547-544E9F123D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F2E4-11AA-FC7F-5E2B-A0D2F49ACB9E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0DE23B-A141-87A7-4DE5-FE8F9A1E98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FE8594C-E0C8-A7B5-7E8A-7A70D2088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solidFill>
                  <a:schemeClr val="bg1"/>
                </a:solidFill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C37D5E-05E4-94BF-DF1B-E4672A88C19D}"/>
              </a:ext>
            </a:extLst>
          </p:cNvPr>
          <p:cNvSpPr txBox="1">
            <a:spLocks/>
          </p:cNvSpPr>
          <p:nvPr userDrawn="1"/>
        </p:nvSpPr>
        <p:spPr>
          <a:xfrm>
            <a:off x="11377166" y="6123813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GB" sz="1000" b="1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F323B49-984B-8B67-AE3F-61D647FE20D1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F1DBBE1-674E-1DBD-DF1A-653E132CC4F7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1B9A67C2-8B15-91DF-4D4F-4AAC846BCF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2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CF66BFC-C122-B6BE-2FF3-EE4BCDED57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876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F66BFC-C122-B6BE-2FF3-EE4BCDED5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CAFD5A-20DC-0795-EAEF-E862843AE6B5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F7575D-AB6D-1337-FA33-F9028A178C69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453470-BD7C-B972-E1A5-709307503A7B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17BE4-23BE-A90F-A799-F36EF480EE79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27A0CF-BB19-E4A4-4864-8EF830BF0D98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D2F081-97AA-CA24-6520-10BC6D18D466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A6F6A-1A42-5C00-54B6-D2E142EB7B1D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B1D61-6BCD-66A2-3839-4F135F5ADF5E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73D48-708E-BC48-AA91-ED667FE67A3B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3D15A6-0547-A9D8-AB95-08299247F9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C0074D-B277-4944-7840-91B6E93B8A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A24F9-9338-F38B-AD23-48B2B2189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40A846-0CC7-5BF7-3C28-FBAE8541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D24C45-0D83-0587-DD6F-DEB8610B36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7A5E49-CA3B-EAF7-B733-3D0DE1AE2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D7AD1-3BA5-504E-658D-531D2C172A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1E5E5-6326-853C-08F2-B386AA7171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F87C21-F6F7-15AE-EBBF-81CAA5292A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5C0034-322E-8F2C-8061-BFB286A99D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1CAC8D-B5F9-77DA-F87B-CA596FAFF6B5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F8EEB6-208A-EC5F-A547-544E9F123D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F2E4-11AA-FC7F-5E2B-A0D2F49ACB9E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0DE23B-A141-87A7-4DE5-FE8F9A1E98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FE8594C-E0C8-A7B5-7E8A-7A70D2088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solidFill>
                  <a:schemeClr val="bg1"/>
                </a:solidFill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C37D5E-05E4-94BF-DF1B-E4672A88C19D}"/>
              </a:ext>
            </a:extLst>
          </p:cNvPr>
          <p:cNvSpPr txBox="1">
            <a:spLocks/>
          </p:cNvSpPr>
          <p:nvPr userDrawn="1"/>
        </p:nvSpPr>
        <p:spPr>
          <a:xfrm>
            <a:off x="11377166" y="6123813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GB" sz="1000" b="1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F323B49-984B-8B67-AE3F-61D647FE20D1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F1DBBE1-674E-1DBD-DF1A-653E132CC4F7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1B9A67C2-8B15-91DF-4D4F-4AAC846BCF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9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CF66BFC-C122-B6BE-2FF3-EE4BCDED57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876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F66BFC-C122-B6BE-2FF3-EE4BCDED5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4515" y="3783962"/>
            <a:ext cx="3684247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spc="0" baseline="0">
                <a:solidFill>
                  <a:srgbClr val="CFF9F8"/>
                </a:solidFill>
                <a:latin typeface="manrope (Headings)"/>
                <a:cs typeface="Space Grotesk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Goldman Sachs International</a:t>
            </a:r>
            <a:br>
              <a:rPr lang="en-US"/>
            </a:br>
            <a:r>
              <a:rPr lang="en-US"/>
              <a:t>(Date)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4515" y="2708000"/>
            <a:ext cx="5932962" cy="1846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0" spc="0">
                <a:solidFill>
                  <a:schemeClr val="bg1"/>
                </a:solidFill>
                <a:latin typeface="manrope (Headings)"/>
                <a:cs typeface="Space Grotes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AFD5A-20DC-0795-EAEF-E862843AE6B5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60B0D6-E6AC-6596-09F1-4278DD3B8827}"/>
              </a:ext>
            </a:extLst>
          </p:cNvPr>
          <p:cNvCxnSpPr/>
          <p:nvPr userDrawn="1"/>
        </p:nvCxnSpPr>
        <p:spPr>
          <a:xfrm>
            <a:off x="56388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D1FB95-3EE0-B96D-A452-46B636254105}"/>
              </a:ext>
            </a:extLst>
          </p:cNvPr>
          <p:cNvCxnSpPr/>
          <p:nvPr userDrawn="1"/>
        </p:nvCxnSpPr>
        <p:spPr>
          <a:xfrm>
            <a:off x="594360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731619-3858-B3FC-9EA6-671C99A6C914}"/>
              </a:ext>
            </a:extLst>
          </p:cNvPr>
          <p:cNvCxnSpPr/>
          <p:nvPr userDrawn="1"/>
        </p:nvCxnSpPr>
        <p:spPr>
          <a:xfrm>
            <a:off x="6275388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F7575D-AB6D-1337-FA33-F9028A178C69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4CD060-3EF0-F9DD-27A0-3C91CF1F0EC7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16C602-33F9-6A59-0DC8-44FE5E15CD29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453470-BD7C-B972-E1A5-709307503A7B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201AEC-3076-D480-3A1E-AB2C483B98B0}"/>
              </a:ext>
            </a:extLst>
          </p:cNvPr>
          <p:cNvCxnSpPr/>
          <p:nvPr userDrawn="1"/>
        </p:nvCxnSpPr>
        <p:spPr>
          <a:xfrm>
            <a:off x="11656045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9C8EE-5E73-1D09-1C89-DC83F7B40B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488837"/>
            <a:ext cx="82470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lang="en-GB" sz="800" b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AEAA8-8F25-303C-FEA4-7876B82200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077655"/>
            <a:ext cx="824706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245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9A1F1F-F37C-9CE6-AF62-E2BFB7DD02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666474"/>
            <a:ext cx="824706" cy="533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112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164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240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F901A6-F036-C687-2697-219B63C49C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2261445"/>
            <a:ext cx="824706" cy="5333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53</a:t>
            </a:r>
            <a:endParaRPr lang="en-GB" sz="800" b="1" kern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17BE4-23BE-A90F-A799-F36EF480EE79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27A0CF-BB19-E4A4-4864-8EF830BF0D98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D2F081-97AA-CA24-6520-10BC6D18D466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A6F6A-1A42-5C00-54B6-D2E142EB7B1D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B1D61-6BCD-66A2-3839-4F135F5ADF5E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73D48-708E-BC48-AA91-ED667FE67A3B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3D15A6-0547-A9D8-AB95-08299247F9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C0074D-B277-4944-7840-91B6E93B8A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A24F9-9338-F38B-AD23-48B2B2189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40A846-0CC7-5BF7-3C28-FBAE8541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D24C45-0D83-0587-DD6F-DEB8610B36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7A5E49-CA3B-EAF7-B733-3D0DE1AE2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D7AD1-3BA5-504E-658D-531D2C172A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1E5E5-6326-853C-08F2-B386AA7171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F87C21-F6F7-15AE-EBBF-81CAA5292A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5C0034-322E-8F2C-8061-BFB286A99D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1CAC8D-B5F9-77DA-F87B-CA596FAFF6B5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F8EEB6-208A-EC5F-A547-544E9F123D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F2E4-11AA-FC7F-5E2B-A0D2F49ACB9E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0DE23B-A141-87A7-4DE5-FE8F9A1E98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</p:spTree>
    <p:extLst>
      <p:ext uri="{BB962C8B-B14F-4D97-AF65-F5344CB8AC3E}">
        <p14:creationId xmlns:p14="http://schemas.microsoft.com/office/powerpoint/2010/main" val="335338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E3E2-50C7-466C-A9B0-5909EF54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B31F8-1B3B-45CA-A9E5-E6D186859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6" y="1658932"/>
            <a:ext cx="5584825" cy="43513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0" indent="0">
              <a:buNone/>
              <a:defRPr sz="1801"/>
            </a:lvl2pPr>
            <a:lvl3pPr marL="182558" indent="-182558">
              <a:defRPr/>
            </a:lvl3pPr>
            <a:lvl4pPr marL="358765" indent="-176208">
              <a:spcBef>
                <a:spcPts val="0"/>
              </a:spcBef>
              <a:defRPr/>
            </a:lvl4pPr>
            <a:lvl5pPr marL="541323" indent="-182558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27E0-4482-4E61-86EC-9A66BFAA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 Month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641E3-7EA9-4462-81A7-22844459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Go 'Insert &gt; Header &amp; Footer' to edit this text &amp; the date above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2115A-B096-4A62-91B2-AD69F6D3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A24-E677-4A0E-A626-8773B28A89E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F78E43-DF7A-43E2-97FF-A36A1E027B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2999" y="1658932"/>
            <a:ext cx="5584825" cy="43513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0" indent="0">
              <a:buNone/>
              <a:defRPr sz="1801"/>
            </a:lvl2pPr>
            <a:lvl3pPr marL="182558" indent="-182558">
              <a:defRPr/>
            </a:lvl3pPr>
            <a:lvl4pPr marL="358765" indent="-176208">
              <a:spcBef>
                <a:spcPts val="0"/>
              </a:spcBef>
              <a:defRPr/>
            </a:lvl4pPr>
            <a:lvl5pPr marL="541323" indent="-182558"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2234B04-42FD-2A21-168E-EE95D5A261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0000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4" imgH="357" progId="TCLayout.ActiveDocument.1">
                  <p:embed/>
                </p:oleObj>
              </mc:Choice>
              <mc:Fallback>
                <p:oleObj name="think-cell Slide" r:id="rId3" imgW="354" imgH="35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234B04-42FD-2A21-168E-EE95D5A26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554181" y="1040783"/>
            <a:ext cx="11083638" cy="4583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  <a:latin typeface="manrope (Headings)"/>
              </a:defRPr>
            </a:lvl1pPr>
            <a:lvl2pPr>
              <a:defRPr>
                <a:solidFill>
                  <a:schemeClr val="tx1"/>
                </a:solidFill>
                <a:latin typeface="manrope (Headings)"/>
              </a:defRPr>
            </a:lvl2pPr>
            <a:lvl3pPr>
              <a:defRPr>
                <a:solidFill>
                  <a:schemeClr val="tx1"/>
                </a:solidFill>
                <a:latin typeface="manrope (Headings)"/>
              </a:defRPr>
            </a:lvl3pPr>
            <a:lvl4pPr>
              <a:defRPr>
                <a:solidFill>
                  <a:schemeClr val="tx1"/>
                </a:solidFill>
                <a:latin typeface="manrope (Headings)"/>
              </a:defRPr>
            </a:lvl4pPr>
            <a:lvl5pPr>
              <a:defRPr>
                <a:solidFill>
                  <a:schemeClr val="tx1"/>
                </a:solidFill>
                <a:latin typeface="manrope (Headings)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2E8A44-6BBD-F490-E0FD-69428733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3" y="573873"/>
            <a:ext cx="1108896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2200" dirty="0">
                <a:latin typeface="+mn-lt"/>
              </a:defRPr>
            </a:lvl1pPr>
          </a:lstStyle>
          <a:p>
            <a:pPr lvl="0"/>
            <a:r>
              <a:rPr lang="en-US"/>
              <a:t>Click To Edit Page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3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 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hink-cell data - do not delete" hidden="1">
            <a:extLst>
              <a:ext uri="{FF2B5EF4-FFF2-40B4-BE49-F238E27FC236}">
                <a16:creationId xmlns:a16="http://schemas.microsoft.com/office/drawing/2014/main" id="{981D050F-46AB-3210-A0D9-192D73247D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0585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3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1D050F-46AB-3210-A0D9-192D73247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solidFill>
                  <a:schemeClr val="tx1"/>
                </a:solidFill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2883E4-6C5E-B74E-83DA-EAC7EC7BBC55}"/>
              </a:ext>
            </a:extLst>
          </p:cNvPr>
          <p:cNvSpPr txBox="1">
            <a:spLocks/>
          </p:cNvSpPr>
          <p:nvPr/>
        </p:nvSpPr>
        <p:spPr>
          <a:xfrm>
            <a:off x="11377166" y="6123813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tx1"/>
                </a:solidFill>
              </a:rPr>
              <a:pPr algn="r"/>
              <a:t>‹#›</a:t>
            </a:fld>
            <a:endParaRPr lang="en-GB" sz="10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5D531-1D85-90E9-62AA-81F7921B84CA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4BE87C-F9FB-9347-CEA8-4EF6AB24BCDF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9364F2-307B-5888-8F2A-5A9AA5FE4C3E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54235C-5C9C-7172-E2B7-E1893399C5E2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1B6BAA-F406-0ACD-58B5-EBC5F9A4288B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08CAFB-B913-B031-AD31-5E8EB980E9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488837"/>
            <a:ext cx="82470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lang="en-GB" sz="800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9AC62A-E59A-51C7-D13D-6EE17F1266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077655"/>
            <a:ext cx="824706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245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646E9A-8A97-3ED2-B4F0-2B733945F6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666474"/>
            <a:ext cx="824706" cy="533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112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164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240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C4E33-3FA6-7412-763C-8D5B750485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2261445"/>
            <a:ext cx="824706" cy="5333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53</a:t>
            </a:r>
            <a:endParaRPr lang="en-GB" sz="800" b="1" kern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978A1-D014-21EA-1B47-11CFBE1D9CAE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4576FB-D960-C363-331D-73BA7C3B7211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26BC4EE-82EB-2B74-CC5C-9B430C7B3996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F9764-2652-B804-DCB8-52FA0CBFD259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6366B0-7CA9-557F-105C-57561E5581EC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A8782-D5FB-F011-B8F4-44866C24F3D4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736E39-CC75-3D25-8286-6B82074146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5A6236-495E-D054-C13B-EB8B8BC72C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AF0C57-546C-F1BF-DC43-CFCAAC4AA8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CDCC03-9B48-E16C-36B6-921EF51061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51891C-D51F-59F2-FA46-70BCAB397D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8DC68E-13C5-FE86-7CB5-87692058F3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A04BD-CD5E-4A3E-6864-DC0808D70E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4DFE4-7645-F5C0-2861-27DEB4E9D7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DF33C6-F72C-192F-86D0-3164A540F7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18E73C-7C7A-6D5F-F877-C13E932938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2CBF91-9A66-3E64-DE0D-E6CE10E58839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58C923-F4AD-E1EC-99E3-9C36D85C92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0362CA-B735-19C7-DCE8-9851314915E4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F71388-C41D-7D41-AD26-CA25B8BDB6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2061B4-A72C-9E93-DB6B-779C37E9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3" y="573873"/>
            <a:ext cx="1108896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2200" dirty="0">
                <a:latin typeface="+mn-lt"/>
              </a:defRPr>
            </a:lvl1pPr>
          </a:lstStyle>
          <a:p>
            <a:pPr lvl="0"/>
            <a:r>
              <a:rPr lang="en-US"/>
              <a:t>Click To Edit Page Heading</a:t>
            </a:r>
            <a:endParaRPr lang="en-GB"/>
          </a:p>
        </p:txBody>
      </p:sp>
      <p:pic>
        <p:nvPicPr>
          <p:cNvPr id="63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A7F5DF3A-7B7A-A85E-271E-5EBDB7659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Image (Horizont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6A23D59-A3E4-D5F5-BE64-B69173AEAD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0031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4" imgH="357" progId="TCLayout.ActiveDocument.1">
                  <p:embed/>
                </p:oleObj>
              </mc:Choice>
              <mc:Fallback>
                <p:oleObj name="think-cell Slide" r:id="rId3" imgW="354" imgH="35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A23D59-A3E4-D5F5-BE64-B69173AEA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249B1AF-0804-39A5-0CEE-D3B2181B3F2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pic>
        <p:nvPicPr>
          <p:cNvPr id="11" name="Picture 10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C39FAF06-6985-D254-C5C6-F66EA0E764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430333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F4B825-45F2-7008-EE83-6F3783C61675}"/>
              </a:ext>
            </a:extLst>
          </p:cNvPr>
          <p:cNvCxnSpPr/>
          <p:nvPr userDrawn="1"/>
        </p:nvCxnSpPr>
        <p:spPr>
          <a:xfrm>
            <a:off x="56388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C66C367-186B-C2E8-D71B-577EB036F676}"/>
              </a:ext>
            </a:extLst>
          </p:cNvPr>
          <p:cNvCxnSpPr/>
          <p:nvPr userDrawn="1"/>
        </p:nvCxnSpPr>
        <p:spPr>
          <a:xfrm>
            <a:off x="594360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A2B0198-317B-6A08-362D-CF38E413753F}"/>
              </a:ext>
            </a:extLst>
          </p:cNvPr>
          <p:cNvCxnSpPr/>
          <p:nvPr userDrawn="1"/>
        </p:nvCxnSpPr>
        <p:spPr>
          <a:xfrm>
            <a:off x="6275388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300C4D9-0CDC-860D-E7B3-1B62F157D0C7}"/>
              </a:ext>
            </a:extLst>
          </p:cNvPr>
          <p:cNvCxnSpPr/>
          <p:nvPr userDrawn="1"/>
        </p:nvCxnSpPr>
        <p:spPr>
          <a:xfrm>
            <a:off x="11656045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raphic 93">
            <a:extLst>
              <a:ext uri="{FF2B5EF4-FFF2-40B4-BE49-F238E27FC236}">
                <a16:creationId xmlns:a16="http://schemas.microsoft.com/office/drawing/2014/main" id="{C7B3FD51-F6F9-198F-B5CD-6843D7F754D8}"/>
              </a:ext>
            </a:extLst>
          </p:cNvPr>
          <p:cNvSpPr/>
          <p:nvPr userDrawn="1"/>
        </p:nvSpPr>
        <p:spPr>
          <a:xfrm>
            <a:off x="1566643" y="248982"/>
            <a:ext cx="127622" cy="129913"/>
          </a:xfrm>
          <a:custGeom>
            <a:avLst/>
            <a:gdLst>
              <a:gd name="connsiteX0" fmla="*/ 0 w 127622"/>
              <a:gd name="connsiteY0" fmla="*/ 129913 h 129913"/>
              <a:gd name="connsiteX1" fmla="*/ 127623 w 127622"/>
              <a:gd name="connsiteY1" fmla="*/ 129913 h 129913"/>
              <a:gd name="connsiteX2" fmla="*/ 127623 w 127622"/>
              <a:gd name="connsiteY2" fmla="*/ 0 h 129913"/>
              <a:gd name="connsiteX3" fmla="*/ 0 w 127622"/>
              <a:gd name="connsiteY3" fmla="*/ 129913 h 12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22" h="129913">
                <a:moveTo>
                  <a:pt x="0" y="129913"/>
                </a:moveTo>
                <a:lnTo>
                  <a:pt x="127623" y="129913"/>
                </a:lnTo>
                <a:lnTo>
                  <a:pt x="127623" y="0"/>
                </a:lnTo>
                <a:cubicBezTo>
                  <a:pt x="127623" y="0"/>
                  <a:pt x="4582" y="125331"/>
                  <a:pt x="0" y="129913"/>
                </a:cubicBezTo>
                <a:close/>
              </a:path>
            </a:pathLst>
          </a:custGeom>
          <a:solidFill>
            <a:srgbClr val="21100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5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ed Backgroun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09D5670-D5C1-2DBD-BC94-CFB7A2EC21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0472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9D5670-D5C1-2DBD-BC94-CFB7A2EC2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solidFill>
                  <a:schemeClr val="bg1"/>
                </a:solidFill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2883E4-6C5E-B74E-83DA-EAC7EC7BBC55}"/>
              </a:ext>
            </a:extLst>
          </p:cNvPr>
          <p:cNvSpPr txBox="1">
            <a:spLocks/>
          </p:cNvSpPr>
          <p:nvPr/>
        </p:nvSpPr>
        <p:spPr>
          <a:xfrm>
            <a:off x="11377166" y="6123813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8EDAB-2BB4-F6D7-1212-B79FBB517115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792A5C-7C4E-F971-3A90-7D7542A977A8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1A1545-D851-1ADF-44D9-A3EA4118FF54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2E3B6C-4962-0AF8-708B-A99D85214EF1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1107C2-49C5-07B1-D68D-6C2353D8EA8C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568F42-2395-C14A-EFBF-C59F33AAB7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488837"/>
            <a:ext cx="82470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lang="en-GB" sz="800" b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C437B4-FE9A-7802-B15A-AC4140BFD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077655"/>
            <a:ext cx="824706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245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EFB654-0FEE-FD53-A069-BE2E5DE38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666474"/>
            <a:ext cx="824706" cy="533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112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164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240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01EFD9-092F-E50E-FB43-E5F58B1A1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2261445"/>
            <a:ext cx="824706" cy="5333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53</a:t>
            </a:r>
            <a:endParaRPr lang="en-GB" sz="800" b="1" kern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30D1A4-7665-4852-316C-C12CDA6B1731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62474A-73BE-7903-0C26-B55B28E99A68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1B47E-D8AD-19C8-6A5B-0D85942FB9F8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95857-39F6-6950-DC10-DFF7B9A23269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72C160-7199-9CB4-5A89-AFB0C274D7A3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7846D9-F89E-92C9-2A12-C7B7DA40C1DD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10638-69CC-8812-827E-2FBB8671EA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9F8DB8-CE98-AE6B-0356-B30040F393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2DCC9E-70BF-33D8-44C8-50DDA53717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11A3AF-EF96-B023-9048-96C36F3967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E0E7CC-7EDA-25AF-D579-261CCB9D6D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C1AE2C-260E-3057-B063-6460F00B16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06E21-3B89-F7FA-B212-A7025AB46A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FFBA4B-6642-3D45-CEF3-A7B61B80E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AD8C64-4EFF-8B78-8B78-C853B43AA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5858A3-258C-FE43-3ED6-F389F3AE04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16F161-570D-92CA-A315-7709667DF797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FA5421-18F3-5ED2-3670-741C7363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1468C3-3BBC-7617-5E36-2AC1F3B77978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9E81D9-22A5-FB0B-C73A-5F7A060CFF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pic>
        <p:nvPicPr>
          <p:cNvPr id="43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3B81C255-6728-3C9A-0624-4FE4735D6E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5E703EE-C14F-28BA-622B-A405EFC1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3" y="573873"/>
            <a:ext cx="11088962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Page Heading</a:t>
            </a:r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35036-5FCF-E934-CBDC-341FBE82D585}"/>
              </a:ext>
            </a:extLst>
          </p:cNvPr>
          <p:cNvCxnSpPr/>
          <p:nvPr userDrawn="1"/>
        </p:nvCxnSpPr>
        <p:spPr>
          <a:xfrm>
            <a:off x="56388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F501D0-E2FD-D7A6-4338-5686154C8678}"/>
              </a:ext>
            </a:extLst>
          </p:cNvPr>
          <p:cNvCxnSpPr/>
          <p:nvPr userDrawn="1"/>
        </p:nvCxnSpPr>
        <p:spPr>
          <a:xfrm>
            <a:off x="594360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FFBA1-3139-8E33-B12B-993E77B08B97}"/>
              </a:ext>
            </a:extLst>
          </p:cNvPr>
          <p:cNvCxnSpPr/>
          <p:nvPr userDrawn="1"/>
        </p:nvCxnSpPr>
        <p:spPr>
          <a:xfrm>
            <a:off x="6275388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A930BD-9375-072A-8994-F756A2B41173}"/>
              </a:ext>
            </a:extLst>
          </p:cNvPr>
          <p:cNvCxnSpPr/>
          <p:nvPr userDrawn="1"/>
        </p:nvCxnSpPr>
        <p:spPr>
          <a:xfrm>
            <a:off x="11656045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Graphic 93">
            <a:extLst>
              <a:ext uri="{FF2B5EF4-FFF2-40B4-BE49-F238E27FC236}">
                <a16:creationId xmlns:a16="http://schemas.microsoft.com/office/drawing/2014/main" id="{2E621D83-7574-668B-0679-5EAA9E2B5D7D}"/>
              </a:ext>
            </a:extLst>
          </p:cNvPr>
          <p:cNvSpPr/>
          <p:nvPr userDrawn="1"/>
        </p:nvSpPr>
        <p:spPr>
          <a:xfrm>
            <a:off x="1566643" y="248982"/>
            <a:ext cx="127622" cy="129913"/>
          </a:xfrm>
          <a:custGeom>
            <a:avLst/>
            <a:gdLst>
              <a:gd name="connsiteX0" fmla="*/ 0 w 127622"/>
              <a:gd name="connsiteY0" fmla="*/ 129913 h 129913"/>
              <a:gd name="connsiteX1" fmla="*/ 127623 w 127622"/>
              <a:gd name="connsiteY1" fmla="*/ 129913 h 129913"/>
              <a:gd name="connsiteX2" fmla="*/ 127623 w 127622"/>
              <a:gd name="connsiteY2" fmla="*/ 0 h 129913"/>
              <a:gd name="connsiteX3" fmla="*/ 0 w 127622"/>
              <a:gd name="connsiteY3" fmla="*/ 129913 h 12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22" h="129913">
                <a:moveTo>
                  <a:pt x="0" y="129913"/>
                </a:moveTo>
                <a:lnTo>
                  <a:pt x="127623" y="129913"/>
                </a:lnTo>
                <a:lnTo>
                  <a:pt x="127623" y="0"/>
                </a:lnTo>
                <a:cubicBezTo>
                  <a:pt x="127623" y="0"/>
                  <a:pt x="4582" y="125331"/>
                  <a:pt x="0" y="129913"/>
                </a:cubicBezTo>
                <a:close/>
              </a:path>
            </a:pathLst>
          </a:custGeom>
          <a:solidFill>
            <a:srgbClr val="21100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09D5670-D5C1-2DBD-BC94-CFB7A2EC21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0472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4" imgH="357" progId="TCLayout.ActiveDocument.1">
                  <p:embed/>
                </p:oleObj>
              </mc:Choice>
              <mc:Fallback>
                <p:oleObj name="think-cell Slide" r:id="rId3" imgW="354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9D5670-D5C1-2DBD-BC94-CFB7A2EC2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1" y="5631553"/>
            <a:ext cx="11083637" cy="310896"/>
          </a:xfrm>
        </p:spPr>
        <p:txBody>
          <a:bodyPr anchor="b" anchorCtr="0">
            <a:noAutofit/>
          </a:bodyPr>
          <a:lstStyle>
            <a:lvl1pPr marL="103650" indent="-103650">
              <a:buNone/>
              <a:defRPr sz="800" i="1">
                <a:solidFill>
                  <a:schemeClr val="bg1"/>
                </a:solidFill>
                <a:latin typeface="manrope (Headings)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[Footnote]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2883E4-6C5E-B74E-83DA-EAC7EC7BBC55}"/>
              </a:ext>
            </a:extLst>
          </p:cNvPr>
          <p:cNvSpPr txBox="1">
            <a:spLocks/>
          </p:cNvSpPr>
          <p:nvPr/>
        </p:nvSpPr>
        <p:spPr>
          <a:xfrm>
            <a:off x="11377166" y="6123813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bg1"/>
                </a:solidFill>
              </a:rPr>
              <a:pPr algn="r"/>
              <a:t>‹#›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8EDAB-2BB4-F6D7-1212-B79FBB517115}"/>
              </a:ext>
            </a:extLst>
          </p:cNvPr>
          <p:cNvSpPr txBox="1"/>
          <p:nvPr userDrawn="1"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</a:rPr>
              <a:t>Chart Colours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792A5C-7C4E-F971-3A90-7D7542A977A8}"/>
              </a:ext>
            </a:extLst>
          </p:cNvPr>
          <p:cNvCxnSpPr/>
          <p:nvPr userDrawn="1"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1A1545-D851-1ADF-44D9-A3EA4118FF54}"/>
              </a:ext>
            </a:extLst>
          </p:cNvPr>
          <p:cNvCxnSpPr/>
          <p:nvPr userDrawn="1"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2E3B6C-4962-0AF8-708B-A99D85214EF1}"/>
              </a:ext>
            </a:extLst>
          </p:cNvPr>
          <p:cNvCxnSpPr/>
          <p:nvPr userDrawn="1"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1107C2-49C5-07B1-D68D-6C2353D8EA8C}"/>
              </a:ext>
            </a:extLst>
          </p:cNvPr>
          <p:cNvSpPr txBox="1"/>
          <p:nvPr userDrawn="1"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</a:endParaRPr>
          </a:p>
          <a:p>
            <a:r>
              <a:rPr lang="en-GB" sz="1059">
                <a:solidFill>
                  <a:schemeClr val="accent5"/>
                </a:solidFill>
              </a:rPr>
              <a:t>[Set up info]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568F42-2395-C14A-EFBF-C59F33AAB7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488837"/>
            <a:ext cx="82470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lang="en-GB" sz="800" b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C437B4-FE9A-7802-B15A-AC4140BFD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077655"/>
            <a:ext cx="824706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245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EFB654-0FEE-FD53-A069-BE2E5DE38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1666474"/>
            <a:ext cx="824706" cy="533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112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164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240</a:t>
            </a:r>
            <a:endParaRPr lang="en-GB" sz="800" b="1" kern="12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01EFD9-092F-E50E-FB43-E5F58B1A1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8878" y="2261445"/>
            <a:ext cx="824706" cy="5333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53</a:t>
            </a:r>
            <a:endParaRPr lang="en-GB" sz="800" b="1" kern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30D1A4-7665-4852-316C-C12CDA6B1731}"/>
              </a:ext>
            </a:extLst>
          </p:cNvPr>
          <p:cNvSpPr/>
          <p:nvPr userDrawn="1"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</a:rPr>
              <a:t>Leave 1CM clear for spiral binding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62474A-73BE-7903-0C26-B55B28E99A68}"/>
              </a:ext>
            </a:extLst>
          </p:cNvPr>
          <p:cNvCxnSpPr/>
          <p:nvPr userDrawn="1"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1B47E-D8AD-19C8-6A5B-0D85942FB9F8}"/>
              </a:ext>
            </a:extLst>
          </p:cNvPr>
          <p:cNvSpPr txBox="1"/>
          <p:nvPr userDrawn="1"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</a:rPr>
              <a:t>1CM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95857-39F6-6950-DC10-DFF7B9A23269}"/>
              </a:ext>
            </a:extLst>
          </p:cNvPr>
          <p:cNvSpPr txBox="1"/>
          <p:nvPr userDrawn="1"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Body 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72C160-7199-9CB4-5A89-AFB0C274D7A3}"/>
              </a:ext>
            </a:extLst>
          </p:cNvPr>
          <p:cNvSpPr txBox="1"/>
          <p:nvPr userDrawn="1"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Background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7846D9-F89E-92C9-2A12-C7B7DA40C1DD}"/>
              </a:ext>
            </a:extLst>
          </p:cNvPr>
          <p:cNvSpPr txBox="1"/>
          <p:nvPr userDrawn="1"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Primary Eight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Chart Colours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10638-69CC-8812-827E-2FBB8671EA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9F8DB8-CE98-AE6B-0356-B30040F393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2DCC9E-70BF-33D8-44C8-50DDA53717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11A3AF-EF96-B023-9048-96C36F3967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E0E7CC-7EDA-25AF-D579-261CCB9D6D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C1AE2C-260E-3057-B063-6460F00B16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06E21-3B89-F7FA-B212-A7025AB46A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FFBA4B-6642-3D45-CEF3-A7B61B80E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  <a:endParaRPr lang="en-GB" sz="800">
              <a:solidFill>
                <a:schemeClr val="bg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AD8C64-4EFF-8B78-8B78-C853B43AA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5858A3-258C-FE43-3ED6-F389F3AE04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  <a:endParaRPr lang="en-GB" sz="800">
              <a:solidFill>
                <a:schemeClr val="tx1"/>
              </a:solidFill>
              <a:latin typeface="Grandview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16F161-570D-92CA-A315-7709667DF797}"/>
              </a:ext>
            </a:extLst>
          </p:cNvPr>
          <p:cNvSpPr txBox="1"/>
          <p:nvPr userDrawn="1"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Message Box,</a:t>
            </a:r>
            <a:br>
              <a:rPr lang="en-GB" sz="882" b="0">
                <a:solidFill>
                  <a:srgbClr val="41444D"/>
                </a:solidFill>
              </a:rPr>
            </a:br>
            <a:r>
              <a:rPr lang="en-GB" sz="882" b="0">
                <a:solidFill>
                  <a:srgbClr val="41444D"/>
                </a:solidFill>
              </a:rPr>
              <a:t>Table Highlight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FA5421-18F3-5ED2-3670-741C7363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1468C3-3BBC-7617-5E36-2AC1F3B77978}"/>
              </a:ext>
            </a:extLst>
          </p:cNvPr>
          <p:cNvSpPr txBox="1"/>
          <p:nvPr userDrawn="1"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</a:rPr>
              <a:t>Heading Boxes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9E81D9-22A5-FB0B-C73A-5F7A060CFF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pic>
        <p:nvPicPr>
          <p:cNvPr id="43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3B81C255-6728-3C9A-0624-4FE4735D6E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5E703EE-C14F-28BA-622B-A405EFC1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3" y="573873"/>
            <a:ext cx="11088962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Page Heading</a:t>
            </a:r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35036-5FCF-E934-CBDC-341FBE82D585}"/>
              </a:ext>
            </a:extLst>
          </p:cNvPr>
          <p:cNvCxnSpPr/>
          <p:nvPr userDrawn="1"/>
        </p:nvCxnSpPr>
        <p:spPr>
          <a:xfrm>
            <a:off x="56388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F501D0-E2FD-D7A6-4338-5686154C8678}"/>
              </a:ext>
            </a:extLst>
          </p:cNvPr>
          <p:cNvCxnSpPr/>
          <p:nvPr userDrawn="1"/>
        </p:nvCxnSpPr>
        <p:spPr>
          <a:xfrm>
            <a:off x="594360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3FFBA1-3139-8E33-B12B-993E77B08B97}"/>
              </a:ext>
            </a:extLst>
          </p:cNvPr>
          <p:cNvCxnSpPr/>
          <p:nvPr userDrawn="1"/>
        </p:nvCxnSpPr>
        <p:spPr>
          <a:xfrm>
            <a:off x="6275388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A930BD-9375-072A-8994-F756A2B41173}"/>
              </a:ext>
            </a:extLst>
          </p:cNvPr>
          <p:cNvCxnSpPr/>
          <p:nvPr userDrawn="1"/>
        </p:nvCxnSpPr>
        <p:spPr>
          <a:xfrm>
            <a:off x="11656045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CDB950-4E39-9A44-8D7D-0E7E9472D473}"/>
              </a:ext>
            </a:extLst>
          </p:cNvPr>
          <p:cNvSpPr txBox="1"/>
          <p:nvPr userDrawn="1"/>
        </p:nvSpPr>
        <p:spPr>
          <a:xfrm>
            <a:off x="472440" y="611"/>
            <a:ext cx="1216152" cy="4206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8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rPr>
              <a:t>Introduction and</a:t>
            </a:r>
          </a:p>
          <a:p>
            <a:r>
              <a:rPr lang="en-US" sz="8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rPr>
              <a:t>Our Market Opportunity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B8F0E-3FD1-E296-D02B-9451C2D3EEA5}"/>
              </a:ext>
            </a:extLst>
          </p:cNvPr>
          <p:cNvSpPr txBox="1"/>
          <p:nvPr userDrawn="1"/>
        </p:nvSpPr>
        <p:spPr>
          <a:xfrm>
            <a:off x="472440" y="611"/>
            <a:ext cx="1216152" cy="4206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8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rPr>
              <a:t>Introduction and</a:t>
            </a:r>
          </a:p>
          <a:p>
            <a:r>
              <a:rPr lang="en-US" sz="80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rPr>
              <a:t>Our Market Opportunity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F7682-850F-95DB-A0B2-33DE0EB9ECC5}"/>
              </a:ext>
            </a:extLst>
          </p:cNvPr>
          <p:cNvSpPr/>
          <p:nvPr userDrawn="1"/>
        </p:nvSpPr>
        <p:spPr>
          <a:xfrm flipV="1">
            <a:off x="0" y="0"/>
            <a:ext cx="1746504" cy="421847"/>
          </a:xfrm>
          <a:prstGeom prst="rect">
            <a:avLst/>
          </a:prstGeom>
          <a:solidFill>
            <a:srgbClr val="071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CC342A-F703-210D-68DC-09F81969799D}"/>
              </a:ext>
            </a:extLst>
          </p:cNvPr>
          <p:cNvSpPr/>
          <p:nvPr userDrawn="1"/>
        </p:nvSpPr>
        <p:spPr>
          <a:xfrm flipV="1">
            <a:off x="3492500" y="-1"/>
            <a:ext cx="1738884" cy="421847"/>
          </a:xfrm>
          <a:prstGeom prst="rect">
            <a:avLst/>
          </a:prstGeom>
          <a:solidFill>
            <a:srgbClr val="071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5449F3-FD68-C15C-C3AD-AC47917842BD}"/>
              </a:ext>
            </a:extLst>
          </p:cNvPr>
          <p:cNvSpPr/>
          <p:nvPr userDrawn="1"/>
        </p:nvSpPr>
        <p:spPr>
          <a:xfrm flipV="1">
            <a:off x="6969760" y="0"/>
            <a:ext cx="1737360" cy="421847"/>
          </a:xfrm>
          <a:prstGeom prst="rect">
            <a:avLst/>
          </a:prstGeom>
          <a:solidFill>
            <a:srgbClr val="071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BB26E9-16FF-F6E7-04EA-1F156C681F88}"/>
              </a:ext>
            </a:extLst>
          </p:cNvPr>
          <p:cNvSpPr/>
          <p:nvPr userDrawn="1"/>
        </p:nvSpPr>
        <p:spPr>
          <a:xfrm flipV="1">
            <a:off x="8707628" y="0"/>
            <a:ext cx="1737360" cy="421847"/>
          </a:xfrm>
          <a:prstGeom prst="rect">
            <a:avLst/>
          </a:prstGeom>
          <a:solidFill>
            <a:srgbClr val="071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A2F0F69-B82C-582B-07B1-072B0C1ECEE1}"/>
              </a:ext>
            </a:extLst>
          </p:cNvPr>
          <p:cNvSpPr/>
          <p:nvPr userDrawn="1"/>
        </p:nvSpPr>
        <p:spPr>
          <a:xfrm flipV="1">
            <a:off x="10445496" y="0"/>
            <a:ext cx="1746504" cy="421847"/>
          </a:xfrm>
          <a:prstGeom prst="rect">
            <a:avLst/>
          </a:prstGeom>
          <a:solidFill>
            <a:srgbClr val="071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B97732-B8C3-FCCD-26AF-8024BA7ED147}"/>
              </a:ext>
            </a:extLst>
          </p:cNvPr>
          <p:cNvSpPr/>
          <p:nvPr userDrawn="1"/>
        </p:nvSpPr>
        <p:spPr>
          <a:xfrm flipV="1">
            <a:off x="1747355" y="-2"/>
            <a:ext cx="1746162" cy="421847"/>
          </a:xfrm>
          <a:prstGeom prst="rect">
            <a:avLst/>
          </a:prstGeom>
          <a:solidFill>
            <a:srgbClr val="0711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raphic 93">
            <a:extLst>
              <a:ext uri="{FF2B5EF4-FFF2-40B4-BE49-F238E27FC236}">
                <a16:creationId xmlns:a16="http://schemas.microsoft.com/office/drawing/2014/main" id="{0E687F26-9B1A-C3A6-7EE4-EB6F43C7E678}"/>
              </a:ext>
            </a:extLst>
          </p:cNvPr>
          <p:cNvSpPr/>
          <p:nvPr userDrawn="1"/>
        </p:nvSpPr>
        <p:spPr>
          <a:xfrm>
            <a:off x="6773755" y="251408"/>
            <a:ext cx="127622" cy="129913"/>
          </a:xfrm>
          <a:custGeom>
            <a:avLst/>
            <a:gdLst>
              <a:gd name="connsiteX0" fmla="*/ 0 w 127622"/>
              <a:gd name="connsiteY0" fmla="*/ 129913 h 129913"/>
              <a:gd name="connsiteX1" fmla="*/ 127623 w 127622"/>
              <a:gd name="connsiteY1" fmla="*/ 129913 h 129913"/>
              <a:gd name="connsiteX2" fmla="*/ 127623 w 127622"/>
              <a:gd name="connsiteY2" fmla="*/ 0 h 129913"/>
              <a:gd name="connsiteX3" fmla="*/ 0 w 127622"/>
              <a:gd name="connsiteY3" fmla="*/ 129913 h 12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22" h="129913">
                <a:moveTo>
                  <a:pt x="0" y="129913"/>
                </a:moveTo>
                <a:lnTo>
                  <a:pt x="127623" y="129913"/>
                </a:lnTo>
                <a:lnTo>
                  <a:pt x="127623" y="0"/>
                </a:lnTo>
                <a:cubicBezTo>
                  <a:pt x="127623" y="0"/>
                  <a:pt x="4582" y="125331"/>
                  <a:pt x="0" y="129913"/>
                </a:cubicBezTo>
                <a:close/>
              </a:path>
            </a:pathLst>
          </a:custGeom>
          <a:solidFill>
            <a:srgbClr val="21100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6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E8BA42B-8FB6-7DB4-342C-FE041900B4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980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8BA42B-8FB6-7DB4-342C-FE041900B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1A1E53F-0F4A-67FB-8F08-ACA1C77C8B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684" y="3819377"/>
            <a:ext cx="5995216" cy="273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3000">
                <a:solidFill>
                  <a:srgbClr val="FFFFFF"/>
                </a:solidFill>
                <a:latin typeface="manrope (Headings)"/>
                <a:cs typeface="Space Grotesk Light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9A207CB-EC02-ED48-E9D0-AAEE4B79E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10800" y="3028300"/>
            <a:ext cx="1308100" cy="42992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200"/>
              </a:lnSpc>
              <a:buFontTx/>
              <a:buNone/>
              <a:defRPr sz="4000" b="0">
                <a:solidFill>
                  <a:srgbClr val="FFFFFF"/>
                </a:solidFill>
                <a:latin typeface="manrope (Headings)"/>
                <a:cs typeface="Space Grotesk Medium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3393AF-7077-842F-A67A-AFE8EB7A0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128" y="6057900"/>
            <a:ext cx="1240923" cy="4299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C6F-C965-E7EF-4549-35CBE77FECCC}"/>
              </a:ext>
            </a:extLst>
          </p:cNvPr>
          <p:cNvCxnSpPr>
            <a:cxnSpLocks/>
          </p:cNvCxnSpPr>
          <p:nvPr userDrawn="1"/>
        </p:nvCxnSpPr>
        <p:spPr>
          <a:xfrm>
            <a:off x="4959350" y="3527000"/>
            <a:ext cx="66817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E8BA42B-8FB6-7DB4-342C-FE041900B4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980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8BA42B-8FB6-7DB4-342C-FE041900B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1A1E53F-0F4A-67FB-8F08-ACA1C77C8B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684" y="3819377"/>
            <a:ext cx="5995216" cy="273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3000">
                <a:solidFill>
                  <a:srgbClr val="FFFFFF"/>
                </a:solidFill>
                <a:latin typeface="manrope (Headings)"/>
                <a:cs typeface="Space Grotesk Light" pitchFamily="2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9A207CB-EC02-ED48-E9D0-AAEE4B79E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10800" y="3028300"/>
            <a:ext cx="1308100" cy="42992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200"/>
              </a:lnSpc>
              <a:buFontTx/>
              <a:buNone/>
              <a:defRPr sz="4000" b="0">
                <a:solidFill>
                  <a:srgbClr val="FFFFFF"/>
                </a:solidFill>
                <a:latin typeface="manrope (Headings)"/>
                <a:cs typeface="Space Grotesk Medium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3393AF-7077-842F-A67A-AFE8EB7A0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128" y="6057900"/>
            <a:ext cx="1240923" cy="4299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C6F-C965-E7EF-4549-35CBE77FECCC}"/>
              </a:ext>
            </a:extLst>
          </p:cNvPr>
          <p:cNvCxnSpPr>
            <a:cxnSpLocks/>
          </p:cNvCxnSpPr>
          <p:nvPr userDrawn="1"/>
        </p:nvCxnSpPr>
        <p:spPr>
          <a:xfrm>
            <a:off x="631596" y="3527000"/>
            <a:ext cx="110095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69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E8BA42B-8FB6-7DB4-342C-FE041900B4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980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8BA42B-8FB6-7DB4-342C-FE041900B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1A1E53F-0F4A-67FB-8F08-ACA1C77C8B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584" y="3053618"/>
            <a:ext cx="1728016" cy="251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700">
                <a:solidFill>
                  <a:srgbClr val="FFFFFF"/>
                </a:solidFill>
                <a:latin typeface="Space Grotesk Light" pitchFamily="2" charset="0"/>
                <a:cs typeface="Space Grotesk Light" pitchFamily="2" charset="0"/>
              </a:defRPr>
            </a:lvl1pPr>
          </a:lstStyle>
          <a:p>
            <a:pPr lvl="0"/>
            <a:r>
              <a:rPr lang="en-US"/>
              <a:t>November 2024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9A207CB-EC02-ED48-E9D0-AAEE4B79E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584" y="2492948"/>
            <a:ext cx="5436416" cy="429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sz="3700" b="0">
                <a:solidFill>
                  <a:srgbClr val="FFFFFF"/>
                </a:solidFill>
                <a:latin typeface="Space Grotesk Medium" pitchFamily="2" charset="0"/>
                <a:cs typeface="Space Grotesk Medium" pitchFamily="2" charset="0"/>
              </a:defRPr>
            </a:lvl1pPr>
          </a:lstStyle>
          <a:p>
            <a:pPr lvl="0"/>
            <a:r>
              <a:rPr lang="en-US"/>
              <a:t>PARAMETA SOLUTIONS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3393AF-7077-842F-A67A-AFE8EB7A0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128" y="6057900"/>
            <a:ext cx="1240923" cy="4299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C6F-C965-E7EF-4549-35CBE77FECCC}"/>
              </a:ext>
            </a:extLst>
          </p:cNvPr>
          <p:cNvCxnSpPr>
            <a:cxnSpLocks/>
          </p:cNvCxnSpPr>
          <p:nvPr userDrawn="1"/>
        </p:nvCxnSpPr>
        <p:spPr>
          <a:xfrm>
            <a:off x="2590800" y="3178482"/>
            <a:ext cx="303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A24E4-B177-CFCB-1799-BA8C5CCB17B0}"/>
              </a:ext>
            </a:extLst>
          </p:cNvPr>
          <p:cNvSpPr/>
          <p:nvPr userDrawn="1"/>
        </p:nvSpPr>
        <p:spPr>
          <a:xfrm>
            <a:off x="12382500" y="3548918"/>
            <a:ext cx="2222500" cy="3309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/>
              <a:t>AI: \\firmwide.corp.gs.com\ibdroot\projects\IBD-LN\point2023\919731_1\17. Analyst Presentation\02. Rider\01. Graphics\AI\03 Cover Widescreen </a:t>
            </a:r>
            <a:r>
              <a:rPr lang="en-US" sz="1200" err="1"/>
              <a:t>Parameta</a:t>
            </a:r>
            <a:r>
              <a:rPr lang="en-US" sz="1200"/>
              <a:t> Solutions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21/11/2024</a:t>
            </a:r>
          </a:p>
          <a:p>
            <a:pPr algn="l"/>
            <a:endParaRPr lang="en-US" sz="1200"/>
          </a:p>
          <a:p>
            <a:pPr algn="l"/>
            <a:r>
              <a:rPr lang="en-US" sz="1200"/>
              <a:t>JPEG: \\firmwide.corp.gs.com\ibdroot\projects\IBD-LN\point2023\919731_1\17. Analyst Presentation\02. Rider\01. Graphics\JPEG</a:t>
            </a:r>
          </a:p>
        </p:txBody>
      </p:sp>
    </p:spTree>
    <p:extLst>
      <p:ext uri="{BB962C8B-B14F-4D97-AF65-F5344CB8AC3E}">
        <p14:creationId xmlns:p14="http://schemas.microsoft.com/office/powerpoint/2010/main" val="426490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083" y="573873"/>
            <a:ext cx="11088962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Page Heading</a:t>
            </a:r>
            <a:endParaRPr lang="en-GB"/>
          </a:p>
        </p:txBody>
      </p:sp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C63CD2AE-C194-3E1F-6DF1-D6352DCD5020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0677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3CD2AE-C194-3E1F-6DF1-D6352DCD50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083" y="1040781"/>
            <a:ext cx="11072743" cy="45907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GS Doctop Placeholder" hidden="1"/>
          <p:cNvSpPr txBox="1"/>
          <p:nvPr/>
        </p:nvSpPr>
        <p:spPr>
          <a:xfrm>
            <a:off x="632884" y="1"/>
            <a:ext cx="10972800" cy="200824"/>
          </a:xfrm>
          <a:prstGeom prst="rect">
            <a:avLst/>
          </a:prstGeom>
          <a:noFill/>
        </p:spPr>
        <p:txBody>
          <a:bodyPr vert="horz" wrap="square" lIns="0" rIns="0" rtlCol="0">
            <a:spAutoFit/>
          </a:bodyPr>
          <a:lstStyle/>
          <a:p>
            <a:pPr algn="l"/>
            <a:r>
              <a:rPr lang="en-GB" sz="705" b="0">
                <a:effectLst/>
                <a:latin typeface="manrope (Headings)"/>
              </a:rPr>
              <a:t>ibdroot\projects\IBD-LN\point2023\919731_1\17. Analyst Presentation\06. Consolidated\2025.02.27 - Analyst Presentation.pptx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309600" y="535256"/>
            <a:ext cx="1625600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2" b="1">
                <a:solidFill>
                  <a:schemeClr val="bg2">
                    <a:lumMod val="75000"/>
                  </a:schemeClr>
                </a:solidFill>
                <a:latin typeface="manrope (Headings)"/>
              </a:rPr>
              <a:t>Secondary</a:t>
            </a:r>
            <a:br>
              <a:rPr lang="en-GB" sz="882" b="1">
                <a:solidFill>
                  <a:schemeClr val="bg2">
                    <a:lumMod val="75000"/>
                  </a:schemeClr>
                </a:solidFill>
                <a:latin typeface="manrope (Headings)"/>
              </a:rPr>
            </a:br>
            <a:r>
              <a:rPr lang="en-GB" sz="882" b="1">
                <a:solidFill>
                  <a:schemeClr val="bg2">
                    <a:lumMod val="75000"/>
                  </a:schemeClr>
                </a:solidFill>
                <a:latin typeface="manrope (Headings)"/>
              </a:rPr>
              <a:t>Chart Colours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6388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943600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75388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3594993" y="1322423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2454562" y="5440077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12454562" y="5899262"/>
            <a:ext cx="0" cy="4064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347782" y="3025364"/>
            <a:ext cx="1368218" cy="1937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txBody>
          <a:bodyPr wrap="square" lIns="82918" tIns="82918" rIns="82918" bIns="82918" rtlCol="0">
            <a:noAutofit/>
          </a:bodyPr>
          <a:lstStyle/>
          <a:p>
            <a:pPr>
              <a:spcAft>
                <a:spcPts val="544"/>
              </a:spcAft>
            </a:pPr>
            <a:r>
              <a:rPr lang="en-GB" sz="1059" b="1">
                <a:solidFill>
                  <a:schemeClr val="accent5"/>
                </a:solidFill>
                <a:latin typeface="manrope (Headings)"/>
              </a:rPr>
              <a:t>Page Setup</a:t>
            </a:r>
          </a:p>
          <a:p>
            <a:r>
              <a:rPr lang="en-GB" sz="1059">
                <a:solidFill>
                  <a:schemeClr val="accent5"/>
                </a:solidFill>
                <a:latin typeface="manrope (Headings)"/>
              </a:rPr>
              <a:t>Width: 33.867 cm</a:t>
            </a:r>
          </a:p>
          <a:p>
            <a:r>
              <a:rPr lang="en-GB" sz="1059">
                <a:solidFill>
                  <a:schemeClr val="accent5"/>
                </a:solidFill>
                <a:latin typeface="manrope (Headings)"/>
              </a:rPr>
              <a:t>Height: 19.05 cm</a:t>
            </a:r>
          </a:p>
          <a:p>
            <a:endParaRPr lang="en-GB" sz="1059">
              <a:solidFill>
                <a:schemeClr val="accent5"/>
              </a:solidFill>
              <a:latin typeface="manrope (Headings)"/>
            </a:endParaRPr>
          </a:p>
          <a:p>
            <a:r>
              <a:rPr lang="en-GB" sz="1059">
                <a:solidFill>
                  <a:schemeClr val="accent5"/>
                </a:solidFill>
                <a:latin typeface="manrope (Headings)"/>
              </a:rPr>
              <a:t>[Set up info]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1656045" y="-304800"/>
            <a:ext cx="0" cy="30480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2388878" y="488837"/>
            <a:ext cx="824706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250</a:t>
            </a:r>
            <a:endParaRPr lang="en-GB" sz="800" b="1">
              <a:solidFill>
                <a:schemeClr val="tx1"/>
              </a:solidFill>
              <a:latin typeface="manrope (Headings)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12388878" y="1077655"/>
            <a:ext cx="824706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195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245</a:t>
            </a:r>
            <a:endParaRPr lang="en-GB" sz="800" b="1" kern="1200">
              <a:solidFill>
                <a:schemeClr val="tx1"/>
              </a:solidFill>
              <a:latin typeface="manrope (Headings)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2388878" y="1666474"/>
            <a:ext cx="824706" cy="533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112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164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240</a:t>
            </a:r>
            <a:endParaRPr lang="en-GB" sz="800" b="1" kern="1200">
              <a:solidFill>
                <a:schemeClr val="tx1"/>
              </a:solidFill>
              <a:latin typeface="manrope (Headings)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70793D6-B8FC-FE6D-2A7B-19189D1485CA}"/>
              </a:ext>
            </a:extLst>
          </p:cNvPr>
          <p:cNvSpPr txBox="1">
            <a:spLocks/>
          </p:cNvSpPr>
          <p:nvPr userDrawn="1"/>
        </p:nvSpPr>
        <p:spPr>
          <a:xfrm>
            <a:off x="11377166" y="6107452"/>
            <a:ext cx="316390" cy="309458"/>
          </a:xfrm>
          <a:prstGeom prst="ellipse">
            <a:avLst/>
          </a:prstGeom>
          <a:ln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8B472C-86BA-4AE8-8998-888ACF1E2015}" type="slidenum">
              <a:rPr lang="en-GB" sz="1000" b="1" smtClean="0">
                <a:solidFill>
                  <a:schemeClr val="tx1"/>
                </a:solidFill>
                <a:latin typeface="manrope (Headings)"/>
              </a:rPr>
              <a:pPr algn="r"/>
              <a:t>‹#›</a:t>
            </a:fld>
            <a:endParaRPr lang="en-GB" sz="1000" b="1">
              <a:solidFill>
                <a:schemeClr val="tx1"/>
              </a:solidFill>
              <a:latin typeface="manrope (Headings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60659-BA1A-81D9-0C0F-7E37D85E8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8878" y="2261445"/>
            <a:ext cx="824706" cy="5333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53</a:t>
            </a:r>
            <a:endParaRPr lang="en-GB" sz="800" b="1" kern="1200">
              <a:solidFill>
                <a:schemeClr val="bg2">
                  <a:lumMod val="75000"/>
                </a:schemeClr>
              </a:solidFill>
              <a:latin typeface="manrope (Headings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C36F9-99A7-C1B3-04CA-533E141B08B3}"/>
              </a:ext>
            </a:extLst>
          </p:cNvPr>
          <p:cNvSpPr/>
          <p:nvPr/>
        </p:nvSpPr>
        <p:spPr>
          <a:xfrm flipH="1">
            <a:off x="12347782" y="2289"/>
            <a:ext cx="1025626" cy="33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74" b="1">
                <a:solidFill>
                  <a:schemeClr val="bg2">
                    <a:lumMod val="75000"/>
                  </a:schemeClr>
                </a:solidFill>
                <a:latin typeface="manrope (Headings)"/>
              </a:rPr>
              <a:t>Leave 1CM clear for spiral binding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201611-3040-6C38-74F2-92C3455630DC}"/>
              </a:ext>
            </a:extLst>
          </p:cNvPr>
          <p:cNvCxnSpPr/>
          <p:nvPr/>
        </p:nvCxnSpPr>
        <p:spPr>
          <a:xfrm flipV="1">
            <a:off x="13501767" y="0"/>
            <a:ext cx="0" cy="3701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68E1E5-F514-4C04-0471-FCAC4A52C444}"/>
              </a:ext>
            </a:extLst>
          </p:cNvPr>
          <p:cNvSpPr txBox="1"/>
          <p:nvPr/>
        </p:nvSpPr>
        <p:spPr>
          <a:xfrm rot="16200000">
            <a:off x="13326384" y="77341"/>
            <a:ext cx="628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>
                <a:solidFill>
                  <a:schemeClr val="bg2">
                    <a:lumMod val="75000"/>
                  </a:schemeClr>
                </a:solidFill>
                <a:latin typeface="manrope (Headings)"/>
              </a:rPr>
              <a:t>1CM</a:t>
            </a:r>
            <a:endParaRPr lang="en-US">
              <a:latin typeface="manrope (Headings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09C0E-5EA5-3A44-9917-712D8C7B4C8B}"/>
              </a:ext>
            </a:extLst>
          </p:cNvPr>
          <p:cNvSpPr txBox="1"/>
          <p:nvPr/>
        </p:nvSpPr>
        <p:spPr>
          <a:xfrm>
            <a:off x="-2677110" y="143931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  <a:latin typeface="manrope (Headings)"/>
              </a:rPr>
              <a:t>Body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EDBDF-3E35-561B-F4F1-57B7CC250D73}"/>
              </a:ext>
            </a:extLst>
          </p:cNvPr>
          <p:cNvSpPr txBox="1"/>
          <p:nvPr/>
        </p:nvSpPr>
        <p:spPr>
          <a:xfrm>
            <a:off x="-2677110" y="700272"/>
            <a:ext cx="162560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  <a:latin typeface="manrope (Headings)"/>
              </a:rPr>
              <a:t>Background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53009-2174-3B14-25DD-C7A2E9D38D2D}"/>
              </a:ext>
            </a:extLst>
          </p:cNvPr>
          <p:cNvSpPr txBox="1"/>
          <p:nvPr/>
        </p:nvSpPr>
        <p:spPr>
          <a:xfrm>
            <a:off x="-2677110" y="2500381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  <a:latin typeface="manrope (Headings)"/>
              </a:rPr>
              <a:t>Primary Eight</a:t>
            </a:r>
            <a:br>
              <a:rPr lang="en-GB" sz="882" b="0">
                <a:solidFill>
                  <a:srgbClr val="41444D"/>
                </a:solidFill>
                <a:latin typeface="manrope (Headings)"/>
              </a:rPr>
            </a:br>
            <a:r>
              <a:rPr lang="en-GB" sz="882" b="0">
                <a:solidFill>
                  <a:srgbClr val="41444D"/>
                </a:solidFill>
                <a:latin typeface="manrope (Headings)"/>
              </a:rPr>
              <a:t>Chart Colours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530F73-5FC5-7AAB-E234-1214D1CA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0"/>
            <a:ext cx="824706" cy="5037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D28300-0A99-36EE-916D-A5F7CCAB4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556095"/>
            <a:ext cx="824706" cy="5037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255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E74A9-7377-4A2B-51A4-7605C16E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2461580"/>
            <a:ext cx="824706" cy="503757"/>
          </a:xfrm>
          <a:prstGeom prst="rect">
            <a:avLst/>
          </a:prstGeom>
          <a:solidFill>
            <a:srgbClr val="07112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B28FF-54F5-D68D-4797-5730D682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3017675"/>
            <a:ext cx="824706" cy="503757"/>
          </a:xfrm>
          <a:prstGeom prst="rect">
            <a:avLst/>
          </a:prstGeom>
          <a:solidFill>
            <a:srgbClr val="2A3E6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62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endParaRPr lang="en-GB" sz="800">
              <a:solidFill>
                <a:schemeClr val="bg1"/>
              </a:solidFill>
              <a:latin typeface="manrope (Headings)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686F9D-85FF-D335-68C1-800E5942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3573770"/>
            <a:ext cx="824706" cy="503757"/>
          </a:xfrm>
          <a:prstGeom prst="rect">
            <a:avLst/>
          </a:prstGeom>
          <a:solidFill>
            <a:srgbClr val="EDD1C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209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D786FD-4BB0-9681-EF71-75F9EBED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4129864"/>
            <a:ext cx="824706" cy="503757"/>
          </a:xfrm>
          <a:prstGeom prst="rect">
            <a:avLst/>
          </a:prstGeom>
          <a:solidFill>
            <a:srgbClr val="E2E5E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226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230</a:t>
            </a:r>
            <a:endParaRPr lang="en-GB" sz="800" kern="0">
              <a:solidFill>
                <a:schemeClr val="bg1"/>
              </a:solidFill>
              <a:latin typeface="manrope (Headings)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B3BF89-FCB9-37A3-10D1-346CB583F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4685960"/>
            <a:ext cx="824706" cy="503757"/>
          </a:xfrm>
          <a:prstGeom prst="rect">
            <a:avLst/>
          </a:prstGeom>
          <a:solidFill>
            <a:srgbClr val="CFF9F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207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1B0745-C69B-7AD8-9AF1-76684DCB5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5242055"/>
            <a:ext cx="824706" cy="503757"/>
          </a:xfrm>
          <a:prstGeom prst="rect">
            <a:avLst/>
          </a:prstGeom>
          <a:solidFill>
            <a:srgbClr val="BBE0F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187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224</a:t>
            </a:r>
          </a:p>
          <a:p>
            <a:pPr algn="ctr"/>
            <a:r>
              <a:rPr lang="en-GB" sz="800">
                <a:solidFill>
                  <a:schemeClr val="bg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9FBC13-65DE-6644-0D42-435F8F43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5798149"/>
            <a:ext cx="824706" cy="503757"/>
          </a:xfrm>
          <a:prstGeom prst="rect">
            <a:avLst/>
          </a:prstGeom>
          <a:solidFill>
            <a:srgbClr val="ADC5F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197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249</a:t>
            </a:r>
            <a:endParaRPr lang="en-GB" sz="800">
              <a:solidFill>
                <a:schemeClr val="tx1"/>
              </a:solidFill>
              <a:latin typeface="manrope (Headings)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E25A29-FCE0-3DEA-B4CA-716A5D677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6354243"/>
            <a:ext cx="824706" cy="503757"/>
          </a:xfrm>
          <a:prstGeom prst="rect">
            <a:avLst/>
          </a:prstGeom>
          <a:solidFill>
            <a:srgbClr val="CDD2D5"/>
          </a:solidFill>
          <a:ln w="31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205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210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36DA8-528B-FA46-D4E7-C2E8AA0678B5}"/>
              </a:ext>
            </a:extLst>
          </p:cNvPr>
          <p:cNvSpPr txBox="1"/>
          <p:nvPr/>
        </p:nvSpPr>
        <p:spPr>
          <a:xfrm>
            <a:off x="-2677110" y="1293029"/>
            <a:ext cx="1625600" cy="363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  <a:latin typeface="manrope (Headings)"/>
              </a:rPr>
              <a:t>Message Box,</a:t>
            </a:r>
            <a:br>
              <a:rPr lang="en-GB" sz="882" b="0">
                <a:solidFill>
                  <a:srgbClr val="41444D"/>
                </a:solidFill>
                <a:latin typeface="manrope (Headings)"/>
              </a:rPr>
            </a:br>
            <a:r>
              <a:rPr lang="en-GB" sz="882" b="0">
                <a:solidFill>
                  <a:srgbClr val="41444D"/>
                </a:solidFill>
                <a:latin typeface="manrope (Headings)"/>
              </a:rPr>
              <a:t>Table Highlight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7EABA-F116-58AB-55FE-35220DDF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1254227"/>
            <a:ext cx="824706" cy="50375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157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163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173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2FD4CC-BFB4-45FC-1E9D-D6618B5F085C}"/>
              </a:ext>
            </a:extLst>
          </p:cNvPr>
          <p:cNvSpPr txBox="1"/>
          <p:nvPr/>
        </p:nvSpPr>
        <p:spPr>
          <a:xfrm>
            <a:off x="-2677110" y="1916593"/>
            <a:ext cx="1625600" cy="228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82" b="0">
                <a:solidFill>
                  <a:srgbClr val="41444D"/>
                </a:solidFill>
                <a:latin typeface="manrope (Headings)"/>
              </a:rPr>
              <a:t>Heading Boxes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C839C5-B6D0-84E0-9E93-5F0167B73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1511" y="1802250"/>
            <a:ext cx="824706" cy="50375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223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225</a:t>
            </a:r>
          </a:p>
          <a:p>
            <a:pPr algn="ctr"/>
            <a:r>
              <a:rPr lang="en-GB" sz="800">
                <a:solidFill>
                  <a:schemeClr val="tx1"/>
                </a:solidFill>
                <a:latin typeface="manrope (Headings)"/>
                <a:ea typeface="Open Sans" panose="020B0606030504020204" pitchFamily="34" charset="0"/>
                <a:cs typeface="Open Sans" panose="020B0606030504020204" pitchFamily="34" charset="0"/>
              </a:rPr>
              <a:t>229</a:t>
            </a:r>
          </a:p>
        </p:txBody>
      </p:sp>
      <p:sp>
        <p:nvSpPr>
          <p:cNvPr id="4" name="GS Doctop Placeholder" hidden="1">
            <a:extLst>
              <a:ext uri="{FF2B5EF4-FFF2-40B4-BE49-F238E27FC236}">
                <a16:creationId xmlns:a16="http://schemas.microsoft.com/office/drawing/2014/main" id="{409D456C-FA70-D76F-C02C-ECE0BA0AC5FB}"/>
              </a:ext>
            </a:extLst>
          </p:cNvPr>
          <p:cNvSpPr txBox="1"/>
          <p:nvPr userDrawn="1"/>
        </p:nvSpPr>
        <p:spPr>
          <a:xfrm>
            <a:off x="546100" y="0"/>
            <a:ext cx="56515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>
                <a:latin typeface="manrope (Headings)"/>
              </a:rPr>
              <a:t>ibdroot\projects\IBD-LN\point2023\919731_1\17. Analyst Presentation\06. Consolidated\2025.02.27 - Analyst Presentation.pptx</a:t>
            </a:r>
            <a:endParaRPr lang="en-US" sz="800" b="0">
              <a:latin typeface="manrope (Headings)"/>
            </a:endParaRPr>
          </a:p>
        </p:txBody>
      </p:sp>
      <p:pic>
        <p:nvPicPr>
          <p:cNvPr id="5" name="Picture 2" descr="Price sensitive: maximising value from IPV data and valuation control">
            <a:extLst>
              <a:ext uri="{FF2B5EF4-FFF2-40B4-BE49-F238E27FC236}">
                <a16:creationId xmlns:a16="http://schemas.microsoft.com/office/drawing/2014/main" id="{B0FF981C-CFB0-1482-D559-01A3459F3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" y="6084730"/>
            <a:ext cx="1237801" cy="3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CEFDE1-F6FE-D174-2E2C-1D914A72F91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969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317100"/>
                </a:solidFill>
                <a:latin typeface="Arial Black" panose="020B0A0402010202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3049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701" r:id="rId3"/>
    <p:sldLayoutId id="2147483704" r:id="rId4"/>
    <p:sldLayoutId id="2147483705" r:id="rId5"/>
    <p:sldLayoutId id="2147483708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  <p:sldLayoutId id="2147483719" r:id="rId14"/>
    <p:sldLayoutId id="2147483720" r:id="rId15"/>
  </p:sldLayoutIdLst>
  <p:txStyles>
    <p:titleStyle>
      <a:lvl1pPr algn="l" defTabSz="806790" rtl="0" eaLnBrk="1" latinLnBrk="0" hangingPunct="1">
        <a:spcBef>
          <a:spcPct val="0"/>
        </a:spcBef>
        <a:buNone/>
        <a:defRPr sz="2000" b="1" kern="1200" cap="none" baseline="0">
          <a:solidFill>
            <a:schemeClr val="tx1"/>
          </a:solidFill>
          <a:latin typeface="manrope (Headings)"/>
          <a:ea typeface="+mj-ea"/>
          <a:cs typeface="Space Grotesk" pitchFamily="2" charset="0"/>
        </a:defRPr>
      </a:lvl1pPr>
    </p:titleStyle>
    <p:bodyStyle>
      <a:lvl1pPr marL="243284" indent="-243284" algn="l" defTabSz="806790" rtl="0" eaLnBrk="1" latinLnBrk="0" hangingPunct="1">
        <a:spcBef>
          <a:spcPct val="20000"/>
        </a:spcBef>
        <a:buFont typeface="Arial" pitchFamily="34" charset="0"/>
        <a:buChar char="•"/>
        <a:defRPr sz="1270" kern="1200">
          <a:solidFill>
            <a:schemeClr val="tx1"/>
          </a:solidFill>
          <a:latin typeface="manrope (Headings)"/>
          <a:ea typeface="+mn-ea"/>
          <a:cs typeface="+mn-cs"/>
        </a:defRPr>
      </a:lvl1pPr>
      <a:lvl2pPr marL="486566" indent="-243284" algn="l" defTabSz="806790" rtl="0" eaLnBrk="1" latinLnBrk="0" hangingPunct="1">
        <a:spcBef>
          <a:spcPct val="20000"/>
        </a:spcBef>
        <a:buFont typeface="Arial" pitchFamily="34" charset="0"/>
        <a:buChar char="–"/>
        <a:defRPr sz="1270" kern="1200">
          <a:solidFill>
            <a:schemeClr val="tx1"/>
          </a:solidFill>
          <a:latin typeface="manrope (Headings)"/>
          <a:ea typeface="+mn-ea"/>
          <a:cs typeface="+mn-cs"/>
        </a:defRPr>
      </a:lvl2pPr>
      <a:lvl3pPr marL="729850" indent="-243284" algn="l" defTabSz="806790" rtl="0" eaLnBrk="1" latinLnBrk="0" hangingPunct="1">
        <a:spcBef>
          <a:spcPct val="20000"/>
        </a:spcBef>
        <a:buFont typeface="Arial" pitchFamily="34" charset="0"/>
        <a:buChar char="•"/>
        <a:defRPr sz="1270" kern="1200">
          <a:solidFill>
            <a:schemeClr val="tx1"/>
          </a:solidFill>
          <a:latin typeface="manrope (Headings)"/>
          <a:ea typeface="+mn-ea"/>
          <a:cs typeface="+mn-cs"/>
        </a:defRPr>
      </a:lvl3pPr>
      <a:lvl4pPr marL="973132" indent="-243284" algn="l" defTabSz="806790" rtl="0" eaLnBrk="1" latinLnBrk="0" hangingPunct="1">
        <a:spcBef>
          <a:spcPct val="20000"/>
        </a:spcBef>
        <a:buFont typeface="Arial" pitchFamily="34" charset="0"/>
        <a:buChar char="–"/>
        <a:defRPr sz="1270" kern="1200">
          <a:solidFill>
            <a:schemeClr val="tx1"/>
          </a:solidFill>
          <a:latin typeface="manrope (Headings)"/>
          <a:ea typeface="+mn-ea"/>
          <a:cs typeface="+mn-cs"/>
        </a:defRPr>
      </a:lvl4pPr>
      <a:lvl5pPr marL="1216416" indent="-243284" algn="l" defTabSz="806790" rtl="0" eaLnBrk="1" latinLnBrk="0" hangingPunct="1">
        <a:spcBef>
          <a:spcPct val="20000"/>
        </a:spcBef>
        <a:buFont typeface="Arial" pitchFamily="34" charset="0"/>
        <a:buChar char="–"/>
        <a:defRPr sz="1270" kern="1200">
          <a:solidFill>
            <a:schemeClr val="tx1"/>
          </a:solidFill>
          <a:latin typeface="manrope (Headings)"/>
          <a:ea typeface="+mn-ea"/>
          <a:cs typeface="+mn-cs"/>
        </a:defRPr>
      </a:lvl5pPr>
      <a:lvl6pPr marL="2218673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068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463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8858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39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790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18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580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697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371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376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161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pos="352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pos="3737">
          <p15:clr>
            <a:srgbClr val="F26B43"/>
          </p15:clr>
        </p15:guide>
        <p15:guide id="6" pos="3953">
          <p15:clr>
            <a:srgbClr val="F26B43"/>
          </p15:clr>
        </p15:guide>
        <p15:guide id="7" orient="horz" pos="4056">
          <p15:clr>
            <a:srgbClr val="F26B43"/>
          </p15:clr>
        </p15:guide>
        <p15:guide id="8" orient="horz" pos="3543">
          <p15:clr>
            <a:srgbClr val="F26B43"/>
          </p15:clr>
        </p15:guide>
        <p15:guide id="9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3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C4FFD25-1DB7-F9CA-53C1-B95A574AA7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4" imgH="357" progId="TCLayout.ActiveDocument.1">
                  <p:embed/>
                </p:oleObj>
              </mc:Choice>
              <mc:Fallback>
                <p:oleObj name="think-cell Slide" r:id="rId4" imgW="354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4FFD25-1DB7-F9CA-53C1-B95A574AA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16C745-1C01-51AC-EC7E-5EDB481F4FEF}"/>
              </a:ext>
            </a:extLst>
          </p:cNvPr>
          <p:cNvSpPr/>
          <p:nvPr/>
        </p:nvSpPr>
        <p:spPr>
          <a:xfrm flipH="1">
            <a:off x="3132287" y="1414715"/>
            <a:ext cx="5927423" cy="3140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0">
            <a:noFill/>
          </a:ln>
          <a:effectLst>
            <a:outerShdw blurRad="317500" dist="762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00" tIns="41850" rIns="83700" bIns="41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34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5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293169-A9C3-92A9-CD95-833B8611FF32}"/>
              </a:ext>
            </a:extLst>
          </p:cNvPr>
          <p:cNvSpPr/>
          <p:nvPr/>
        </p:nvSpPr>
        <p:spPr>
          <a:xfrm>
            <a:off x="2616914" y="1405592"/>
            <a:ext cx="6800849" cy="22775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1034814">
              <a:spcBef>
                <a:spcPts val="600"/>
              </a:spcBef>
              <a:spcAft>
                <a:spcPts val="600"/>
              </a:spcAft>
              <a:defRPr/>
            </a:pPr>
            <a:br>
              <a:rPr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cs typeface="Space Grotesk" pitchFamily="2" charset="0"/>
              </a:rPr>
            </a:br>
            <a:r>
              <a:rPr lang="en-US" sz="3600" b="1" dirty="0">
                <a:solidFill>
                  <a:srgbClr val="000000"/>
                </a:solidFill>
                <a:latin typeface="Aptos"/>
                <a:cs typeface="Space Grotesk" pitchFamily="2" charset="0"/>
              </a:rPr>
              <a:t>Data from the Heart of </a:t>
            </a:r>
            <a:r>
              <a:rPr lang="en-US" sz="3600" b="1" dirty="0">
                <a:latin typeface="Aptos"/>
              </a:rPr>
              <a:t>the Market</a:t>
            </a:r>
          </a:p>
          <a:p>
            <a:pPr algn="ctr" defTabSz="103481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Aptos"/>
              </a:rPr>
              <a:t>Transparent  </a:t>
            </a:r>
            <a:r>
              <a:rPr lang="en-US" sz="2400" b="1" dirty="0">
                <a:latin typeface="Aptos"/>
              </a:rPr>
              <a:t>|</a:t>
            </a:r>
            <a:r>
              <a:rPr lang="en-US" sz="2400" dirty="0">
                <a:latin typeface="Aptos"/>
              </a:rPr>
              <a:t>  Curated  </a:t>
            </a:r>
            <a:r>
              <a:rPr lang="en-US" sz="2400" b="1" dirty="0">
                <a:latin typeface="Aptos"/>
              </a:rPr>
              <a:t>| </a:t>
            </a:r>
            <a:r>
              <a:rPr lang="en-US" sz="2400" dirty="0">
                <a:latin typeface="Aptos"/>
              </a:rPr>
              <a:t> Flexible </a:t>
            </a:r>
          </a:p>
        </p:txBody>
      </p:sp>
      <p:pic>
        <p:nvPicPr>
          <p:cNvPr id="9" name="Picture 8" descr="A logo with a red and blue design&#10;&#10;AI-generated content may be incorrect.">
            <a:extLst>
              <a:ext uri="{FF2B5EF4-FFF2-40B4-BE49-F238E27FC236}">
                <a16:creationId xmlns:a16="http://schemas.microsoft.com/office/drawing/2014/main" id="{40DD259D-975A-3478-C32B-958929F700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317"/>
          <a:stretch>
            <a:fillRect/>
          </a:stretch>
        </p:blipFill>
        <p:spPr>
          <a:xfrm>
            <a:off x="4916253" y="5859903"/>
            <a:ext cx="1101086" cy="640618"/>
          </a:xfrm>
          <a:prstGeom prst="rect">
            <a:avLst/>
          </a:prstGeom>
        </p:spPr>
      </p:pic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7888D364-E354-6AFF-A0B1-0F7E75E174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763"/>
          <a:stretch>
            <a:fillRect/>
          </a:stretch>
        </p:blipFill>
        <p:spPr>
          <a:xfrm>
            <a:off x="3303241" y="5851042"/>
            <a:ext cx="1303320" cy="544313"/>
          </a:xfrm>
          <a:prstGeom prst="rect">
            <a:avLst/>
          </a:prstGeom>
        </p:spPr>
      </p:pic>
      <p:pic>
        <p:nvPicPr>
          <p:cNvPr id="14" name="Picture 1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94F0D6A-3BA0-2D36-93DB-25EDA52D4D8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3472" b="5938"/>
          <a:stretch>
            <a:fillRect/>
          </a:stretch>
        </p:blipFill>
        <p:spPr>
          <a:xfrm>
            <a:off x="6499747" y="5880264"/>
            <a:ext cx="1179226" cy="54431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419934-8CDF-7AB6-5DE3-DA0872875BD8}"/>
              </a:ext>
            </a:extLst>
          </p:cNvPr>
          <p:cNvSpPr/>
          <p:nvPr/>
        </p:nvSpPr>
        <p:spPr>
          <a:xfrm flipH="1">
            <a:off x="4475" y="5793677"/>
            <a:ext cx="2176786" cy="106480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3700" tIns="41850" rIns="83700" bIns="418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34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5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Light"/>
              <a:ea typeface="+mn-ea"/>
              <a:cs typeface="+mn-cs"/>
            </a:endParaRPr>
          </a:p>
        </p:txBody>
      </p:sp>
      <p:pic>
        <p:nvPicPr>
          <p:cNvPr id="19" name="Picture 18" descr="A logo of a company&#10;&#10;AI-generated content may be incorrect.">
            <a:extLst>
              <a:ext uri="{FF2B5EF4-FFF2-40B4-BE49-F238E27FC236}">
                <a16:creationId xmlns:a16="http://schemas.microsoft.com/office/drawing/2014/main" id="{A3BEDADD-78A3-60D1-68FF-4E33DA1E8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1381" y="5955264"/>
            <a:ext cx="741530" cy="335867"/>
          </a:xfrm>
          <a:prstGeom prst="rect">
            <a:avLst/>
          </a:prstGeom>
        </p:spPr>
      </p:pic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B51118F1-7F1C-67DB-6302-9E7475209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4" y="4971831"/>
            <a:ext cx="2258480" cy="6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627EF-C8F5-6C43-8129-D0A5E6CB13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9366" y="5088855"/>
            <a:ext cx="3173264" cy="7478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C69C8E-2ACF-0803-AFF6-6B23E698EAE4}"/>
              </a:ext>
            </a:extLst>
          </p:cNvPr>
          <p:cNvSpPr/>
          <p:nvPr/>
        </p:nvSpPr>
        <p:spPr>
          <a:xfrm>
            <a:off x="2280449" y="5149516"/>
            <a:ext cx="7631101" cy="155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8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3A1D3-9CD4-D572-A443-2272D524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3" y="573873"/>
            <a:ext cx="11088962" cy="984885"/>
          </a:xfrm>
        </p:spPr>
        <p:txBody>
          <a:bodyPr/>
          <a:lstStyle/>
          <a:p>
            <a:r>
              <a:rPr lang="en-US" sz="3200">
                <a:latin typeface="Aptos Display"/>
              </a:rPr>
              <a:t>Exclusive data across full range of financial and energy sectors </a:t>
            </a:r>
            <a:br>
              <a:rPr lang="en-US" sz="3200">
                <a:latin typeface="Aptos Display"/>
              </a:rPr>
            </a:br>
            <a:endParaRPr lang="en-US" sz="32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A2C771-ED27-CD4B-7DE3-7D83FDB44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84734"/>
              </p:ext>
            </p:extLst>
          </p:nvPr>
        </p:nvGraphicFramePr>
        <p:xfrm>
          <a:off x="730515" y="1700983"/>
          <a:ext cx="2956221" cy="296671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56221">
                  <a:extLst>
                    <a:ext uri="{9D8B030D-6E8A-4147-A177-3AD203B41FA5}">
                      <a16:colId xmlns:a16="http://schemas.microsoft.com/office/drawing/2014/main" val="2083697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  <a:t>Indicative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6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Interest Rates Curves &amp; Volatility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0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Inflation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FX Swaps &amp; Options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95738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Money Markets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6611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Fixed Income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7506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Credit Derivatives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8628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Equity Derivatives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782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BE45BF-4B0E-ECDF-CE4F-30AB4798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32903"/>
              </p:ext>
            </p:extLst>
          </p:nvPr>
        </p:nvGraphicFramePr>
        <p:xfrm>
          <a:off x="4356293" y="1493592"/>
          <a:ext cx="3122536" cy="28004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22536">
                  <a:extLst>
                    <a:ext uri="{9D8B030D-6E8A-4147-A177-3AD203B41FA5}">
                      <a16:colId xmlns:a16="http://schemas.microsoft.com/office/drawing/2014/main" val="2083697927"/>
                    </a:ext>
                  </a:extLst>
                </a:gridCol>
              </a:tblGrid>
              <a:tr h="1584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  <a:t>Energy &amp; Commodities </a:t>
                      </a:r>
                      <a:b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</a:br>
                      <a: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  <a:t>Indicative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6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Oil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0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Power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Natural Gas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95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Environmental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06997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Coal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6611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Metals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7506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860E86-8C7E-EE02-715C-BEDF0D56E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76096"/>
              </p:ext>
            </p:extLst>
          </p:nvPr>
        </p:nvGraphicFramePr>
        <p:xfrm>
          <a:off x="8074184" y="1700982"/>
          <a:ext cx="2956221" cy="147056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56221">
                  <a:extLst>
                    <a:ext uri="{9D8B030D-6E8A-4147-A177-3AD203B41FA5}">
                      <a16:colId xmlns:a16="http://schemas.microsoft.com/office/drawing/2014/main" val="2083697927"/>
                    </a:ext>
                  </a:extLst>
                </a:gridCol>
              </a:tblGrid>
              <a:tr h="3580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  <a:t>Evidential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6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 Display"/>
                        </a:rPr>
                        <a:t>Verifiable Data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0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Trade &amp; Order Data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Statistics reports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9573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B42454-DB83-BA9E-5002-4501C107D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92642"/>
              </p:ext>
            </p:extLst>
          </p:nvPr>
        </p:nvGraphicFramePr>
        <p:xfrm>
          <a:off x="6782390" y="4881920"/>
          <a:ext cx="3227884" cy="109972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27884">
                  <a:extLst>
                    <a:ext uri="{9D8B030D-6E8A-4147-A177-3AD203B41FA5}">
                      <a16:colId xmlns:a16="http://schemas.microsoft.com/office/drawing/2014/main" val="2083697927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  <a:t>Benchmark &amp; Indices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6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Administered Indices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Custom Solutions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95738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6EC9E5-55AE-899C-C8EF-72679E4C7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47327"/>
              </p:ext>
            </p:extLst>
          </p:nvPr>
        </p:nvGraphicFramePr>
        <p:xfrm>
          <a:off x="2795024" y="4881919"/>
          <a:ext cx="3122536" cy="10997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22536">
                  <a:extLst>
                    <a:ext uri="{9D8B030D-6E8A-4147-A177-3AD203B41FA5}">
                      <a16:colId xmlns:a16="http://schemas.microsoft.com/office/drawing/2014/main" val="2083697927"/>
                    </a:ext>
                  </a:extLst>
                </a:gridCol>
              </a:tblGrid>
              <a:tr h="3580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Aptos Display"/>
                        </a:rPr>
                        <a:t>Workflow Solutions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6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Independent Derivatives Valuation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0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ptos Display"/>
                        </a:rPr>
                        <a:t>Trade Analytics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3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78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2F6C95B-F84A-2652-190B-DDF21B9725FE}"/>
              </a:ext>
            </a:extLst>
          </p:cNvPr>
          <p:cNvSpPr txBox="1">
            <a:spLocks/>
          </p:cNvSpPr>
          <p:nvPr/>
        </p:nvSpPr>
        <p:spPr>
          <a:xfrm>
            <a:off x="567083" y="573873"/>
            <a:ext cx="11088962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06790" rtl="0" eaLnBrk="1" latinLnBrk="0" hangingPunct="1">
              <a:spcBef>
                <a:spcPct val="0"/>
              </a:spcBef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j-ea"/>
                <a:cs typeface="Space Grotesk" pitchFamily="2" charset="0"/>
              </a:defRPr>
            </a:lvl1pPr>
          </a:lstStyle>
          <a:p>
            <a:r>
              <a:rPr lang="en-US" sz="3200">
                <a:latin typeface="Aptos Display"/>
              </a:rPr>
              <a:t>Flexible Delivery. Frictionless Flows.</a:t>
            </a:r>
            <a:br>
              <a:rPr lang="en-US" sz="3200">
                <a:latin typeface="Aptos Display"/>
              </a:rPr>
            </a:br>
            <a:r>
              <a:rPr lang="en-US" sz="2800">
                <a:latin typeface="Aptos Display"/>
              </a:rPr>
              <a:t>Delivery options that meet your needs: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D8CB9-4073-5BF0-679C-88314F384FA8}"/>
              </a:ext>
            </a:extLst>
          </p:cNvPr>
          <p:cNvSpPr txBox="1"/>
          <p:nvPr/>
        </p:nvSpPr>
        <p:spPr>
          <a:xfrm>
            <a:off x="1072816" y="2897605"/>
            <a:ext cx="260684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Display"/>
              </a:rPr>
              <a:t>Direct Delivery</a:t>
            </a:r>
            <a:br>
              <a:rPr lang="en-US">
                <a:latin typeface="Aptos Display"/>
              </a:rPr>
            </a:br>
            <a:br>
              <a:rPr lang="en-US">
                <a:latin typeface="Aptos Display"/>
              </a:rPr>
            </a:br>
            <a:r>
              <a:rPr lang="en-US" b="1">
                <a:solidFill>
                  <a:schemeClr val="bg1"/>
                </a:solidFill>
                <a:latin typeface="Aptos Display"/>
              </a:rPr>
              <a:t>Experience the power of instant access to our data through API, Streaming, or SFTP channels.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3FE69-9A71-D746-2796-4C4D799CF4AC}"/>
              </a:ext>
            </a:extLst>
          </p:cNvPr>
          <p:cNvSpPr txBox="1"/>
          <p:nvPr/>
        </p:nvSpPr>
        <p:spPr>
          <a:xfrm>
            <a:off x="4856152" y="2929556"/>
            <a:ext cx="2601001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ptos Display"/>
              </a:rPr>
              <a:t>Cloud Delivery</a:t>
            </a:r>
            <a:br>
              <a:rPr lang="en-US" b="1">
                <a:latin typeface="Aptos Display"/>
              </a:rPr>
            </a:br>
            <a:br>
              <a:rPr lang="en-US" b="1">
                <a:latin typeface="Aptos Display"/>
              </a:rPr>
            </a:br>
            <a:r>
              <a:rPr lang="en-US" b="1">
                <a:solidFill>
                  <a:schemeClr val="bg1"/>
                </a:solidFill>
                <a:latin typeface="Aptos Display"/>
              </a:rPr>
              <a:t>Unlock faster access to insights with cloud delivery solutions, including Snowflake, AWS. GCP, and Azure.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B602D-239D-F163-2465-70AA49F21811}"/>
              </a:ext>
            </a:extLst>
          </p:cNvPr>
          <p:cNvSpPr txBox="1"/>
          <p:nvPr/>
        </p:nvSpPr>
        <p:spPr>
          <a:xfrm>
            <a:off x="8813131" y="2919531"/>
            <a:ext cx="266743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ptos Display"/>
              </a:rPr>
              <a:t>Channel Partners</a:t>
            </a:r>
          </a:p>
          <a:p>
            <a:pPr algn="ctr"/>
            <a:br>
              <a:rPr lang="en-US">
                <a:latin typeface="Aptos Display"/>
              </a:rPr>
            </a:br>
            <a:r>
              <a:rPr lang="en-US" b="1">
                <a:solidFill>
                  <a:schemeClr val="bg1"/>
                </a:solidFill>
                <a:latin typeface="Aptos Display"/>
              </a:rPr>
              <a:t>Leverage our extensive network of leading partners – Bloomberg, LSEG, S&amp;P Global, ICE, and more.</a:t>
            </a:r>
          </a:p>
        </p:txBody>
      </p:sp>
      <p:pic>
        <p:nvPicPr>
          <p:cNvPr id="10" name="Graphic 9" descr="Cloud outline">
            <a:extLst>
              <a:ext uri="{FF2B5EF4-FFF2-40B4-BE49-F238E27FC236}">
                <a16:creationId xmlns:a16="http://schemas.microsoft.com/office/drawing/2014/main" id="{3AA790C8-2F79-F9E4-9798-5775C007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009274"/>
            <a:ext cx="914400" cy="914400"/>
          </a:xfrm>
          <a:prstGeom prst="rect">
            <a:avLst/>
          </a:prstGeom>
        </p:spPr>
      </p:pic>
      <p:pic>
        <p:nvPicPr>
          <p:cNvPr id="11" name="Graphic 10" descr="Social network outline">
            <a:extLst>
              <a:ext uri="{FF2B5EF4-FFF2-40B4-BE49-F238E27FC236}">
                <a16:creationId xmlns:a16="http://schemas.microsoft.com/office/drawing/2014/main" id="{729DA603-1437-86B2-566C-4E3144AF5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9431" y="2089485"/>
            <a:ext cx="844215" cy="804110"/>
          </a:xfrm>
          <a:prstGeom prst="rect">
            <a:avLst/>
          </a:prstGeom>
        </p:spPr>
      </p:pic>
      <p:pic>
        <p:nvPicPr>
          <p:cNvPr id="12" name="Graphic 11" descr="Plugged Unplugged outline">
            <a:extLst>
              <a:ext uri="{FF2B5EF4-FFF2-40B4-BE49-F238E27FC236}">
                <a16:creationId xmlns:a16="http://schemas.microsoft.com/office/drawing/2014/main" id="{349AD8EB-142B-36AE-AA21-1F32BC5F9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9168" y="2089484"/>
            <a:ext cx="804111" cy="8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8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int">
  <a:themeElements>
    <a:clrScheme name="Custom 2">
      <a:dk1>
        <a:srgbClr val="000000"/>
      </a:dk1>
      <a:lt1>
        <a:srgbClr val="FFFFFF"/>
      </a:lt1>
      <a:dk2>
        <a:srgbClr val="DFE1E5"/>
      </a:dk2>
      <a:lt2>
        <a:srgbClr val="2A3E6C"/>
      </a:lt2>
      <a:accent1>
        <a:srgbClr val="071120"/>
      </a:accent1>
      <a:accent2>
        <a:srgbClr val="2A3E6C"/>
      </a:accent2>
      <a:accent3>
        <a:srgbClr val="A0C3F5"/>
      </a:accent3>
      <a:accent4>
        <a:srgbClr val="E2E5E6"/>
      </a:accent4>
      <a:accent5>
        <a:srgbClr val="CFF9F8"/>
      </a:accent5>
      <a:accent6>
        <a:srgbClr val="BBE0F7"/>
      </a:accent6>
      <a:hlink>
        <a:srgbClr val="9DA3AD"/>
      </a:hlink>
      <a:folHlink>
        <a:srgbClr val="DFE1E5"/>
      </a:folHlink>
    </a:clrScheme>
    <a:fontScheme name="Custom 3">
      <a:majorFont>
        <a:latin typeface="manrope"/>
        <a:ea typeface=""/>
        <a:cs typeface=""/>
      </a:majorFont>
      <a:minorFont>
        <a:latin typeface="Manrop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rtlCol="0">
        <a:spAutoFit/>
      </a:bodyPr>
      <a:lstStyle>
        <a:defPPr algn="l">
          <a:defRPr smtClean="0">
            <a:latin typeface="manrope (Headings)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int" id="{13997644-602C-4D83-BF34-E1D4E3002445}" vid="{47046536-7B74-460E-AB6A-10CF55EF5F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021c6a-44be-4523-8346-17dfbf87dd69">
      <Terms xmlns="http://schemas.microsoft.com/office/infopath/2007/PartnerControls"/>
    </lcf76f155ced4ddcb4097134ff3c332f>
    <TaxCatchAll xmlns="cade96b3-9cb3-4d52-b6d3-56e10ce1e134" xsi:nil="true"/>
    <SharedWithUsers xmlns="cade96b3-9cb3-4d52-b6d3-56e10ce1e134">
      <UserInfo>
        <DisplayName>Ali, Sana</DisplayName>
        <AccountId>68</AccountId>
        <AccountType/>
      </UserInfo>
      <UserInfo>
        <DisplayName>Martin, Erica</DisplayName>
        <AccountId>36</AccountId>
        <AccountType/>
      </UserInfo>
      <UserInfo>
        <DisplayName>Mutitu, Bernard</DisplayName>
        <AccountId>114</AccountId>
        <AccountType/>
      </UserInfo>
      <UserInfo>
        <DisplayName>Higham, Dennis</DisplayName>
        <AccountId>79</AccountId>
        <AccountType/>
      </UserInfo>
      <UserInfo>
        <DisplayName>Iati, Robert</DisplayName>
        <AccountId>40</AccountId>
        <AccountType/>
      </UserInfo>
      <UserInfo>
        <DisplayName>Truong, Jessica</DisplayName>
        <AccountId>149</AccountId>
        <AccountType/>
      </UserInfo>
      <UserInfo>
        <DisplayName>Orlova, Irina</DisplayName>
        <AccountId>266</AccountId>
        <AccountType/>
      </UserInfo>
      <UserInfo>
        <DisplayName>Kelmendi, Ard</DisplayName>
        <AccountId>280</AccountId>
        <AccountType/>
      </UserInfo>
      <UserInfo>
        <DisplayName>Curd, Gemma</DisplayName>
        <AccountId>303</AccountId>
        <AccountType/>
      </UserInfo>
      <UserInfo>
        <DisplayName>Speller, Maddy</DisplayName>
        <AccountId>369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9301622015F408630BC7FE1520400" ma:contentTypeVersion="19" ma:contentTypeDescription="Create a new document." ma:contentTypeScope="" ma:versionID="0ed2dbff056486cacb7c947cbf1e734d">
  <xsd:schema xmlns:xsd="http://www.w3.org/2001/XMLSchema" xmlns:xs="http://www.w3.org/2001/XMLSchema" xmlns:p="http://schemas.microsoft.com/office/2006/metadata/properties" xmlns:ns2="38021c6a-44be-4523-8346-17dfbf87dd69" xmlns:ns3="cade96b3-9cb3-4d52-b6d3-56e10ce1e134" targetNamespace="http://schemas.microsoft.com/office/2006/metadata/properties" ma:root="true" ma:fieldsID="e2e616e8ca7459303aa5bb683db453aa" ns2:_="" ns3:_="">
    <xsd:import namespace="38021c6a-44be-4523-8346-17dfbf87dd69"/>
    <xsd:import namespace="cade96b3-9cb3-4d52-b6d3-56e10ce1e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21c6a-44be-4523-8346-17dfbf87d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290ae-9e39-48cc-990c-0ac802c266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e96b3-9cb3-4d52-b6d3-56e10ce1e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01f2a-4d10-4aff-a5bb-11f61a5efbf3}" ma:internalName="TaxCatchAll" ma:showField="CatchAllData" ma:web="cade96b3-9cb3-4d52-b6d3-56e10ce1e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E06588-0AEA-4FDF-BD83-743A6D806EE8}">
  <ds:schemaRefs>
    <ds:schemaRef ds:uri="091e5cb2-336b-4334-9f41-9749ce1ef67d"/>
    <ds:schemaRef ds:uri="e2f18664-2424-4a99-bc7d-b67355e3a3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DB6F25-BFA7-4586-922E-B5E7786E4D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EBFD6-D8C2-437A-8931-CEB06C0B47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34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Aptos</vt:lpstr>
      <vt:lpstr>Aptos Display</vt:lpstr>
      <vt:lpstr>Arial</vt:lpstr>
      <vt:lpstr>Arial Black</vt:lpstr>
      <vt:lpstr>Calibri</vt:lpstr>
      <vt:lpstr>Grandview</vt:lpstr>
      <vt:lpstr>Manrope</vt:lpstr>
      <vt:lpstr>manrope (Headings)</vt:lpstr>
      <vt:lpstr>Manrope Light</vt:lpstr>
      <vt:lpstr>Open Sans</vt:lpstr>
      <vt:lpstr>Space Grotesk Light</vt:lpstr>
      <vt:lpstr>Space Grotesk Medium</vt:lpstr>
      <vt:lpstr>Point</vt:lpstr>
      <vt:lpstr>think-cell Slide</vt:lpstr>
      <vt:lpstr>PowerPoint Presentation</vt:lpstr>
      <vt:lpstr>Exclusive data across full range of financial and energy sectors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Yiannouzis, Mary</dc:creator>
  <cp:lastModifiedBy>irina.orlova@tpicap.com</cp:lastModifiedBy>
  <cp:revision>2</cp:revision>
  <cp:lastPrinted>2025-07-02T12:52:43Z</cp:lastPrinted>
  <dcterms:created xsi:type="dcterms:W3CDTF">2023-06-30T10:48:46Z</dcterms:created>
  <dcterms:modified xsi:type="dcterms:W3CDTF">2025-10-09T09:36:59Z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b5683d-8785-4271-a364-b336b100d41c_Enabled">
    <vt:lpwstr>true</vt:lpwstr>
  </property>
  <property fmtid="{D5CDD505-2E9C-101B-9397-08002B2CF9AE}" pid="3" name="MSIP_Label_c2b5683d-8785-4271-a364-b336b100d41c_SetDate">
    <vt:lpwstr>2023-06-30T15:18:58Z</vt:lpwstr>
  </property>
  <property fmtid="{D5CDD505-2E9C-101B-9397-08002B2CF9AE}" pid="4" name="MSIP_Label_c2b5683d-8785-4271-a364-b336b100d41c_Method">
    <vt:lpwstr>Privileged</vt:lpwstr>
  </property>
  <property fmtid="{D5CDD505-2E9C-101B-9397-08002B2CF9AE}" pid="5" name="MSIP_Label_c2b5683d-8785-4271-a364-b336b100d41c_Name">
    <vt:lpwstr>c2b5683d-8785-4271-a364-b336b100d41c</vt:lpwstr>
  </property>
  <property fmtid="{D5CDD505-2E9C-101B-9397-08002B2CF9AE}" pid="6" name="MSIP_Label_c2b5683d-8785-4271-a364-b336b100d41c_SiteId">
    <vt:lpwstr>7bc8ad67-ee7f-43cb-8a42-1ada7dcc636e</vt:lpwstr>
  </property>
  <property fmtid="{D5CDD505-2E9C-101B-9397-08002B2CF9AE}" pid="7" name="MSIP_Label_c2b5683d-8785-4271-a364-b336b100d41c_ActionId">
    <vt:lpwstr>dd6a8aa7-e367-40e3-a8af-fd47421707ff</vt:lpwstr>
  </property>
  <property fmtid="{D5CDD505-2E9C-101B-9397-08002B2CF9AE}" pid="8" name="MSIP_Label_c2b5683d-8785-4271-a364-b336b100d41c_ContentBits">
    <vt:lpwstr>2</vt:lpwstr>
  </property>
  <property fmtid="{D5CDD505-2E9C-101B-9397-08002B2CF9AE}" pid="9" name="ContentTypeId">
    <vt:lpwstr>0x0101001F69301622015F408630BC7FE1520400</vt:lpwstr>
  </property>
  <property fmtid="{D5CDD505-2E9C-101B-9397-08002B2CF9AE}" pid="10" name="MediaServiceImageTags">
    <vt:lpwstr/>
  </property>
  <property fmtid="{D5CDD505-2E9C-101B-9397-08002B2CF9AE}" pid="11" name="Order">
    <vt:lpwstr>86800.0000000000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xd_Signature">
    <vt:lpwstr/>
  </property>
  <property fmtid="{D5CDD505-2E9C-101B-9397-08002B2CF9AE}" pid="17" name="TriggerFlowInfo">
    <vt:lpwstr/>
  </property>
</Properties>
</file>