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3" r:id="rId3"/>
  </p:sldMasterIdLst>
  <p:notesMasterIdLst>
    <p:notesMasterId r:id="rId13"/>
  </p:notesMasterIdLst>
  <p:sldIdLst>
    <p:sldId id="2147310616" r:id="rId4"/>
    <p:sldId id="2147483142" r:id="rId5"/>
    <p:sldId id="2147482577" r:id="rId6"/>
    <p:sldId id="2147483645" r:id="rId7"/>
    <p:sldId id="257" r:id="rId8"/>
    <p:sldId id="2147482669" r:id="rId9"/>
    <p:sldId id="2147483647" r:id="rId10"/>
    <p:sldId id="299" r:id="rId11"/>
    <p:sldId id="21474825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DN Company" id="{18FF7E06-2016-45BD-8696-C708D88A6156}">
          <p14:sldIdLst>
            <p14:sldId id="2147310616"/>
            <p14:sldId id="2147483142"/>
            <p14:sldId id="2147482577"/>
            <p14:sldId id="2147483645"/>
            <p14:sldId id="257"/>
            <p14:sldId id="2147482669"/>
            <p14:sldId id="2147483647"/>
            <p14:sldId id="299"/>
            <p14:sldId id="2147482594"/>
          </p14:sldIdLst>
        </p14:section>
        <p14:section name="DDN Value proposition" id="{490F672B-B07E-492C-834E-7E23CB3ECB24}">
          <p14:sldIdLst/>
        </p14:section>
        <p14:section name="DDN for AI at scale" id="{0FE45F59-8F96-4614-9F21-9B0C055B25A4}">
          <p14:sldIdLst/>
        </p14:section>
        <p14:section name="EXAScaler Intro" id="{FC3D7E19-3967-4A23-91EA-B3AF2ADCA039}">
          <p14:sldIdLst/>
        </p14:section>
        <p14:section name="EXAScaler Platforms" id="{78BF7D19-ECBA-4625-874F-17DF3E9E7078}">
          <p14:sldIdLst/>
        </p14:section>
        <p14:section name="Infinia Intro" id="{668702B8-5F67-4260-AFF5-1B9A8A164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230"/>
    <a:srgbClr val="FCB739"/>
    <a:srgbClr val="E9701F"/>
    <a:srgbClr val="F6BE3E"/>
    <a:srgbClr val="E4BF48"/>
    <a:srgbClr val="3F9D4C"/>
    <a:srgbClr val="CD391B"/>
    <a:srgbClr val="4DCB90"/>
    <a:srgbClr val="F1BE41"/>
    <a:srgbClr val="E76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31421-D961-4C83-BD45-D7E12AFD0CA0}" v="3" dt="2025-10-13T15:32:53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10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B5-489E-8E8C-BE77A40CF48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B5-489E-8E8C-BE77A40CF4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4454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B5-489E-8E8C-BE77A40CF4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4454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768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86-4628-B426-F3306A4D6628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B5-489E-8E8C-BE77A40CF4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AEE-4A1B-B50F-D4931DF9B54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B5-489E-8E8C-BE77A40CF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97376"/>
        <c:axId val="27806976"/>
      </c:barChart>
      <c:catAx>
        <c:axId val="2779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06976"/>
        <c:crosses val="autoZero"/>
        <c:auto val="1"/>
        <c:lblAlgn val="ctr"/>
        <c:lblOffset val="100"/>
        <c:noMultiLvlLbl val="0"/>
      </c:catAx>
      <c:valAx>
        <c:axId val="27806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9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264-4F80-B5A4-9B961131B04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4-4F80-B5A4-9B961131B0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4-4F80-B5A4-9B961131B0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4-4F80-B5A4-9B961131B0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B3-4F4A-ACC9-9144A74ADCF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64-4F80-B5A4-9B961131B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97376"/>
        <c:axId val="27806976"/>
      </c:barChart>
      <c:catAx>
        <c:axId val="2779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06976"/>
        <c:crosses val="autoZero"/>
        <c:auto val="1"/>
        <c:lblAlgn val="ctr"/>
        <c:lblOffset val="100"/>
        <c:noMultiLvlLbl val="0"/>
      </c:catAx>
      <c:valAx>
        <c:axId val="27806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9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A44E1017-E03D-49D4-8569-022F3F9672B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42A1D31F-C5FA-4D0C-A108-5DF70B1DAA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F122-56F6-DBDD-8574-87BF5960C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00BF9B-61F7-F65A-FB9A-6064CC863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9C7F28-BC0A-7FB7-188B-99DCC5F00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33FB4-05D0-D0A1-B6A0-570D0C87E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1D31F-C5FA-4D0C-A108-5DF70B1DA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0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82B7C-9EA4-0A8A-D9B4-602BB46F1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55AFD4-9D21-B5BF-17FF-F3C4284E6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E4EEC-242E-4699-A735-AC67A33725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95970" name="Rectangle 2">
            <a:extLst>
              <a:ext uri="{FF2B5EF4-FFF2-40B4-BE49-F238E27FC236}">
                <a16:creationId xmlns:a16="http://schemas.microsoft.com/office/drawing/2014/main" id="{3FDA5F9D-CBC9-F95A-7659-F5C76EF55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95971" name="Rectangle 3">
            <a:extLst>
              <a:ext uri="{FF2B5EF4-FFF2-40B4-BE49-F238E27FC236}">
                <a16:creationId xmlns:a16="http://schemas.microsoft.com/office/drawing/2014/main" id="{2C711D60-AB10-59FB-1373-7C04CE53F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8507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E4EEC-242E-4699-A735-AC67A33725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900">
                <a:solidFill>
                  <a:srgbClr val="212121"/>
                </a:solidFill>
                <a:latin typeface="Aptos" panose="020B0004020202020204" pitchFamily="34" charset="0"/>
              </a:rPr>
              <a:t>By investing in DDN’s data intelligence platform customers unlock scalability and efficiency in their </a:t>
            </a:r>
            <a:r>
              <a:rPr lang="en-US" sz="1900" err="1">
                <a:solidFill>
                  <a:srgbClr val="212121"/>
                </a:solidFill>
                <a:latin typeface="Aptos" panose="020B0004020202020204" pitchFamily="34" charset="0"/>
              </a:rPr>
              <a:t>gpu</a:t>
            </a:r>
            <a:r>
              <a:rPr lang="en-US" sz="1900">
                <a:solidFill>
                  <a:srgbClr val="212121"/>
                </a:solidFill>
                <a:latin typeface="Aptos" panose="020B0004020202020204" pitchFamily="34" charset="0"/>
              </a:rPr>
              <a:t> data centers and clouds, at significantly higher performance to cost ratios than traditional approaches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>
                <a:solidFill>
                  <a:srgbClr val="212121"/>
                </a:solidFill>
                <a:latin typeface="Aptos" panose="020B0004020202020204" pitchFamily="34" charset="0"/>
              </a:rPr>
              <a:t>As you scale up your </a:t>
            </a:r>
            <a:r>
              <a:rPr lang="en-US" sz="1900" err="1">
                <a:solidFill>
                  <a:srgbClr val="212121"/>
                </a:solidFill>
                <a:latin typeface="Aptos" panose="020B0004020202020204" pitchFamily="34" charset="0"/>
              </a:rPr>
              <a:t>gpu</a:t>
            </a:r>
            <a:r>
              <a:rPr lang="en-US" sz="1900">
                <a:solidFill>
                  <a:srgbClr val="212121"/>
                </a:solidFill>
                <a:latin typeface="Aptos" panose="020B0004020202020204" pitchFamily="34" charset="0"/>
              </a:rPr>
              <a:t> infrastructure, DDN delivers exponentially better performance (larger and larger datasets), significantly lower cost of operation (economies of scale), much smaller data center footprint and power consumption for a given data set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DDN platforms unlock GPU cycles at the 30% level, which in an iterative LLM model where you continuously retrains delivers the Warren Buffet compound interest benefit– </a:t>
            </a:r>
            <a:r>
              <a:rPr lang="en-US" sz="1900" err="1">
                <a:solidFill>
                  <a:srgbClr val="000000"/>
                </a:solidFill>
                <a:latin typeface="Aptos" panose="020B0004020202020204" pitchFamily="34" charset="0"/>
              </a:rPr>
              <a:t>ie</a:t>
            </a: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 invest for the long term but get exponential benefits in the short term due to compounding and the nature of LLM continuous retraining cycles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Basically adding $1 of DDN data intelligence platform, frees up 30 cents in GPU cycles, which iterated 100 times in an LLM results in $30 of savings, which is a 30x benefit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5F6EA-01D2-C493-E9F3-C635BD35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167D6-7A6F-DC88-3B43-CE03E5020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57862-00C7-EC24-1BE5-60184D642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88BCA-4225-97BB-22E6-01C434FBE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09BFF-9304-4EE8-967B-56F816FBB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1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09BFF-9304-4EE8-967B-56F816FBB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94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85948-3291-EE0B-9273-BE61796EB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823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0" y="2951675"/>
            <a:ext cx="6583680" cy="2011680"/>
          </a:xfrm>
        </p:spPr>
        <p:txBody>
          <a:bodyPr anchor="t" anchorCtr="0"/>
          <a:lstStyle>
            <a:lvl1pPr>
              <a:defRPr sz="4800" b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08150" y="5166361"/>
            <a:ext cx="5486400" cy="5029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cap="small" baseline="0" dirty="0">
                <a:solidFill>
                  <a:schemeClr val="accent4"/>
                </a:solidFill>
                <a:latin typeface="+mn-lt"/>
              </a:defRPr>
            </a:lvl1pPr>
          </a:lstStyle>
          <a:p>
            <a:pPr marL="285836" lvl="0" indent="-28583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[ Click to edit eyebrow 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72DE17-2BF6-01C6-2F36-5C8259CD3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90" y="2181400"/>
            <a:ext cx="1828800" cy="6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0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7" y="548640"/>
            <a:ext cx="10972801" cy="7315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CCDC4-75E2-D7FE-D947-4495E81A2A3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</p:spTree>
    <p:extLst>
      <p:ext uri="{BB962C8B-B14F-4D97-AF65-F5344CB8AC3E}">
        <p14:creationId xmlns:p14="http://schemas.microsoft.com/office/powerpoint/2010/main" val="12595072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7 1 Column Tit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1">
            <a:extLst>
              <a:ext uri="{FF2B5EF4-FFF2-40B4-BE49-F238E27FC236}">
                <a16:creationId xmlns:a16="http://schemas.microsoft.com/office/drawing/2014/main" id="{C1771ECE-EE38-1343-B384-DBD05AABB5F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766812" y="1933868"/>
            <a:ext cx="10700445" cy="37987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lvl1pPr marL="26978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 sz="2199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371335" marR="0" lvl="1" indent="-1404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 sz="21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2pPr>
            <a:lvl3pPr marL="571286" marR="0" lvl="2" indent="-1340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boto" panose="02000000000000000000" pitchFamily="2" charset="0"/>
              <a:buChar char="–"/>
              <a:tabLst/>
              <a:defRPr sz="19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3pPr>
            <a:lvl4pPr marL="772823" marR="0" lvl="3" indent="-11743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boto" panose="02000000000000000000" pitchFamily="2" charset="0"/>
              <a:buChar char="–"/>
              <a:defRPr sz="17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4pPr>
            <a:lvl5pPr marL="976317" marR="0" lvl="4" indent="-3042" algn="l" rtl="0">
              <a:lnSpc>
                <a:spcPct val="120000"/>
              </a:lnSpc>
              <a:spcBef>
                <a:spcPts val="268"/>
              </a:spcBef>
              <a:spcAft>
                <a:spcPts val="320"/>
              </a:spcAft>
              <a:buClr>
                <a:schemeClr val="accent1"/>
              </a:buClr>
              <a:buSzPct val="100000"/>
              <a:buFont typeface="Arial"/>
              <a:buNone/>
              <a:defRPr sz="734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42438" marR="0" lvl="5" indent="-64482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86516" marR="0" lvl="6" indent="-63126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30597" marR="0" lvl="7" indent="-70233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74676" marR="0" lvl="8" indent="-68879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9B66492-0EEF-024F-AFDC-BCF7A6885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3" y="796298"/>
            <a:ext cx="10700445" cy="601286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marL="0" indent="0">
              <a:buNone/>
              <a:defRPr sz="2999" b="1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6C84B3-B5C7-2344-BFFC-7B1AF9675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812" y="1397584"/>
            <a:ext cx="10700445" cy="373773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>
              <a:buNone/>
              <a:defRPr sz="1999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0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8A6A06-A5B8-A53F-DB73-AEFAF1021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7315200" cy="2011680"/>
          </a:xfrm>
        </p:spPr>
        <p:txBody>
          <a:bodyPr anchor="t" anchorCtr="0"/>
          <a:lstStyle>
            <a:lvl1pPr>
              <a:defRPr sz="6800" b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1828800"/>
            <a:ext cx="5486400" cy="502920"/>
          </a:xfrm>
        </p:spPr>
        <p:txBody>
          <a:bodyPr anchor="ctr" anchorCtr="0"/>
          <a:lstStyle>
            <a:lvl1pPr marL="0" indent="0">
              <a:buFontTx/>
              <a:buNone/>
              <a:defRPr sz="1800" cap="all" baseline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  <a:lvl2pPr marL="400170" indent="0">
              <a:buFontTx/>
              <a:buNone/>
              <a:defRPr/>
            </a:lvl2pPr>
            <a:lvl3pPr marL="800340" indent="0">
              <a:buFontTx/>
              <a:buNone/>
              <a:defRPr/>
            </a:lvl3pPr>
            <a:lvl4pPr marL="1143343" indent="0">
              <a:buFontTx/>
              <a:buNone/>
              <a:defRPr/>
            </a:lvl4pPr>
            <a:lvl5pPr marL="1543513" indent="0">
              <a:buFontTx/>
              <a:buNone/>
              <a:defRPr/>
            </a:lvl5pPr>
          </a:lstStyle>
          <a:p>
            <a:pPr lvl="0"/>
            <a:r>
              <a:rPr lang="en-US"/>
              <a:t>[ Click to edit eyebrow 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A5D100-F3CC-E193-8C0F-7257C00F1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9068" y="594360"/>
            <a:ext cx="1534920" cy="548640"/>
          </a:xfrm>
          <a:prstGeom prst="rect">
            <a:avLst/>
          </a:prstGeom>
        </p:spPr>
      </p:pic>
      <p:sp>
        <p:nvSpPr>
          <p:cNvPr id="553996" name="Text Box 12"/>
          <p:cNvSpPr txBox="1">
            <a:spLocks noChangeArrowheads="1"/>
          </p:cNvSpPr>
          <p:nvPr userDrawn="1"/>
        </p:nvSpPr>
        <p:spPr bwMode="gray">
          <a:xfrm>
            <a:off x="1981200" y="6492240"/>
            <a:ext cx="7315200" cy="365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64" tIns="45732" rIns="91464" bIns="45732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chemeClr val="accent4"/>
                </a:solidFill>
                <a:latin typeface="+mn-lt"/>
                <a:cs typeface="Arial" charset="0"/>
              </a:rPr>
              <a:t>© 2025 DDN</a:t>
            </a:r>
            <a:endParaRPr lang="en-US" sz="90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915077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pos="12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AF9633-D698-7292-87F9-F8D7796EE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FBD4B5-88F3-3D5F-AD00-1DEA12D7E828}"/>
              </a:ext>
            </a:extLst>
          </p:cNvPr>
          <p:cNvSpPr/>
          <p:nvPr userDrawn="1"/>
        </p:nvSpPr>
        <p:spPr bwMode="auto">
          <a:xfrm>
            <a:off x="0" y="0"/>
            <a:ext cx="8229600" cy="685800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alpha val="0"/>
                </a:schemeClr>
              </a:gs>
              <a:gs pos="50000">
                <a:schemeClr val="accent6"/>
              </a:gs>
            </a:gsLst>
            <a:lin ang="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 anchorCtr="1"/>
          <a:lstStyle/>
          <a:p>
            <a:pPr algn="l">
              <a:lnSpc>
                <a:spcPct val="95000"/>
              </a:lnSpc>
              <a:spcBef>
                <a:spcPts val="1080"/>
              </a:spcBef>
            </a:pPr>
            <a:endParaRPr lang="en-US" sz="1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7315200" cy="2560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5400" b="0" dirty="0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1828800"/>
            <a:ext cx="5486400" cy="5029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800" cap="all" baseline="0" dirty="0" smtClean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edit eyebrow ]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A8BC5E-770B-8725-8809-B8B89C9C4365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9875520" y="6400800"/>
            <a:ext cx="731520" cy="2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64" tIns="45732" rIns="91464" bIns="4573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6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6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│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9B222D-77C9-6042-9B4A-EBB0EE1BA1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1028" y="6400800"/>
            <a:ext cx="822960" cy="2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514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pos="12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enter slide title sentence case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D0F259-2D09-4198-5575-B672BF5B0A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anose="020B0604020202020204" pitchFamily="34" charset="0"/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</p:spTree>
    <p:extLst>
      <p:ext uri="{BB962C8B-B14F-4D97-AF65-F5344CB8AC3E}">
        <p14:creationId xmlns:p14="http://schemas.microsoft.com/office/powerpoint/2010/main" val="417239778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enter slide title sentence case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0D0366B-923B-F6EF-7DC4-88CC795A482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 bwMode="gray">
          <a:xfrm>
            <a:off x="613833" y="1280160"/>
            <a:ext cx="10972801" cy="36576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1800" b="0" cap="none" baseline="0">
                <a:solidFill>
                  <a:schemeClr val="accent4"/>
                </a:solidFill>
                <a:latin typeface="+mj-lt"/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enter subtitle sentence case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D0F259-2D09-4198-5575-B672BF5B0A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Font typeface="Arial" panose="020B0604020202020204" pitchFamily="34" charset="0"/>
              <a:buNone/>
              <a:defRPr sz="1200" b="0" cap="all" baseline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[ Click to enter eyebrow All Caps ]</a:t>
            </a:r>
          </a:p>
        </p:txBody>
      </p:sp>
    </p:spTree>
    <p:extLst>
      <p:ext uri="{BB962C8B-B14F-4D97-AF65-F5344CB8AC3E}">
        <p14:creationId xmlns:p14="http://schemas.microsoft.com/office/powerpoint/2010/main" val="151851640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13833" y="1876425"/>
            <a:ext cx="5120641" cy="4297365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 marL="1372011" indent="-228669">
              <a:spcBef>
                <a:spcPts val="600"/>
              </a:spcBef>
              <a:defRPr sz="1800"/>
            </a:lvl4pPr>
            <a:lvl5pPr marL="1715014" indent="-228669">
              <a:spcBef>
                <a:spcPts val="600"/>
              </a:spcBef>
              <a:defRPr sz="1800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465993" y="1876425"/>
            <a:ext cx="5120641" cy="4297365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 marL="1372011" indent="-228669">
              <a:spcBef>
                <a:spcPts val="600"/>
              </a:spcBef>
              <a:defRPr sz="1800"/>
            </a:lvl4pPr>
            <a:lvl5pPr marL="1715014" indent="-228669">
              <a:spcBef>
                <a:spcPts val="600"/>
              </a:spcBef>
              <a:defRPr sz="1800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BF1FF1-468A-0D15-880F-54E3F29E782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anose="020B0604020202020204" pitchFamily="34" charset="0"/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</p:spTree>
    <p:extLst>
      <p:ext uri="{BB962C8B-B14F-4D97-AF65-F5344CB8AC3E}">
        <p14:creationId xmlns:p14="http://schemas.microsoft.com/office/powerpoint/2010/main" val="388998954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13833" y="1597299"/>
            <a:ext cx="5120641" cy="5016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836" indent="-285836">
              <a:buNone/>
              <a:defRPr lang="en-US" sz="2000" b="0" cap="none" baseline="0" dirty="0" smtClean="0">
                <a:solidFill>
                  <a:schemeClr val="accent4"/>
                </a:solidFill>
              </a:defRPr>
            </a:lvl1pPr>
          </a:lstStyle>
          <a:p>
            <a:pPr marL="0" lvl="0" indent="0"/>
            <a:r>
              <a:rPr lang="en-GB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465993" y="1597299"/>
            <a:ext cx="5120641" cy="5016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836" indent="-285836">
              <a:buNone/>
              <a:defRPr lang="en-US" sz="2000" b="0" cap="none" baseline="0" dirty="0" smtClean="0">
                <a:solidFill>
                  <a:schemeClr val="accent4"/>
                </a:solidFill>
              </a:defRPr>
            </a:lvl1pPr>
          </a:lstStyle>
          <a:p>
            <a:pPr marL="0" lvl="0" indent="0"/>
            <a:r>
              <a:rPr lang="en-GB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52D69B1-6631-8FA9-E96A-B87829A6306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E3D725-A0C5-1A4F-486E-F459BDFE5C2B}"/>
              </a:ext>
            </a:extLst>
          </p:cNvPr>
          <p:cNvSpPr>
            <a:spLocks noGrp="1"/>
          </p:cNvSpPr>
          <p:nvPr>
            <p:ph sz="half" idx="13"/>
          </p:nvPr>
        </p:nvSpPr>
        <p:spPr bwMode="gray">
          <a:xfrm>
            <a:off x="613833" y="2237379"/>
            <a:ext cx="5120641" cy="3934821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 marL="1372011" indent="-228669">
              <a:spcBef>
                <a:spcPts val="600"/>
              </a:spcBef>
              <a:defRPr sz="1800"/>
            </a:lvl4pPr>
            <a:lvl5pPr marL="1715014" indent="-228669">
              <a:spcBef>
                <a:spcPts val="600"/>
              </a:spcBef>
              <a:defRPr sz="1800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4E317BF-821C-E468-96DE-D409CC34D582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465993" y="2237379"/>
            <a:ext cx="5120641" cy="3934821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 marL="1372011" indent="-228669">
              <a:spcBef>
                <a:spcPts val="600"/>
              </a:spcBef>
              <a:defRPr sz="1800"/>
            </a:lvl4pPr>
            <a:lvl5pPr marL="1715014" indent="-228669">
              <a:spcBef>
                <a:spcPts val="600"/>
              </a:spcBef>
              <a:defRPr sz="1800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7015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CCDC4-75E2-D7FE-D947-4495E81A2A3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</p:spTree>
    <p:extLst>
      <p:ext uri="{BB962C8B-B14F-4D97-AF65-F5344CB8AC3E}">
        <p14:creationId xmlns:p14="http://schemas.microsoft.com/office/powerpoint/2010/main" val="178400840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38917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AF9633-D698-7292-87F9-F8D7796EE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0022F7-C162-854A-F2DC-D900927ACFF7}"/>
              </a:ext>
            </a:extLst>
          </p:cNvPr>
          <p:cNvSpPr/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9000">
                <a:schemeClr val="bg2"/>
              </a:gs>
            </a:gsLst>
            <a:lin ang="17400000" scaled="0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 anchorCtr="1"/>
          <a:lstStyle/>
          <a:p>
            <a:pPr algn="l">
              <a:lnSpc>
                <a:spcPct val="95000"/>
              </a:lnSpc>
              <a:spcBef>
                <a:spcPts val="1080"/>
              </a:spcBef>
            </a:pPr>
            <a:endParaRPr lang="en-US" sz="1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7315200" cy="2560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5400" b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1716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pos="124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1130683" y="721895"/>
            <a:ext cx="9831118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201"/>
              </a:spcBef>
            </a:pPr>
            <a:r>
              <a:rPr lang="en-US" sz="5400" spc="300">
                <a:solidFill>
                  <a:srgbClr val="000000"/>
                </a:solidFill>
              </a:rPr>
              <a:t>DO NOT USE </a:t>
            </a:r>
          </a:p>
          <a:p>
            <a:pPr algn="ctr">
              <a:lnSpc>
                <a:spcPct val="90000"/>
              </a:lnSpc>
              <a:spcBef>
                <a:spcPts val="4201"/>
              </a:spcBef>
            </a:pPr>
            <a:r>
              <a:rPr lang="en-US" sz="5400" spc="300">
                <a:solidFill>
                  <a:srgbClr val="000000"/>
                </a:solidFill>
              </a:rPr>
              <a:t>ALL LAYOUTS PAST THIS ARE NOT PART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26287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7" y="548640"/>
            <a:ext cx="10972801" cy="7315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43848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85948-3291-EE0B-9273-BE61796EB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823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0" y="2951675"/>
            <a:ext cx="6583680" cy="2011680"/>
          </a:xfrm>
        </p:spPr>
        <p:txBody>
          <a:bodyPr anchor="t" anchorCtr="0"/>
          <a:lstStyle>
            <a:lvl1pPr>
              <a:defRPr sz="4800" b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08150" y="5166361"/>
            <a:ext cx="5486400" cy="5029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cap="small" baseline="0" dirty="0">
                <a:solidFill>
                  <a:schemeClr val="accent4"/>
                </a:solidFill>
                <a:latin typeface="+mn-lt"/>
              </a:defRPr>
            </a:lvl1pPr>
          </a:lstStyle>
          <a:p>
            <a:pPr marL="285836" lvl="0" indent="-28583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[ Click to edit eyebrow 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72DE17-2BF6-01C6-2F36-5C8259CD3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90" y="2181400"/>
            <a:ext cx="1828800" cy="6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0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AF9633-D698-7292-87F9-F8D7796EE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0022F7-C162-854A-F2DC-D900927ACFF7}"/>
              </a:ext>
            </a:extLst>
          </p:cNvPr>
          <p:cNvSpPr/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9000">
                <a:schemeClr val="bg2"/>
              </a:gs>
            </a:gsLst>
            <a:lin ang="17400000" scaled="0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 anchorCtr="1"/>
          <a:lstStyle/>
          <a:p>
            <a:pPr algn="l">
              <a:lnSpc>
                <a:spcPct val="95000"/>
              </a:lnSpc>
              <a:spcBef>
                <a:spcPts val="1080"/>
              </a:spcBef>
            </a:pPr>
            <a:endParaRPr lang="en-US" sz="1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7315200" cy="2560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5400" b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4958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pos="124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6C84B3-B5C7-2344-BFFC-7B1AF9675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998" y="1125096"/>
            <a:ext cx="10743260" cy="373773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999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521E36-73AE-CE42-A3B1-4C0E31D2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42" y="489084"/>
            <a:ext cx="10742516" cy="62525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b="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50AD1-6D36-0AF4-19B6-61F6F19A16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3997" y="1626362"/>
            <a:ext cx="10742516" cy="474055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156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7E22-C527-446E-FC1C-A4FB45F6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42" y="491084"/>
            <a:ext cx="10742516" cy="6252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29052-4042-D774-A750-7B2AE698D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97" y="1245775"/>
            <a:ext cx="10742516" cy="51211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accent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33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D068-E926-CCD3-09E3-74C640FF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42" y="491084"/>
            <a:ext cx="10742516" cy="600036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323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1BD191-FD6B-BC99-72CB-A9F71E76F6CB}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A07F98-E1B8-5407-3B1F-041EF46FE2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893"/>
              <a:ext cx="12188823" cy="685621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1E2421-27C5-6A10-274C-012A79AD2FBC}"/>
                </a:ext>
              </a:extLst>
            </p:cNvPr>
            <p:cNvSpPr/>
            <p:nvPr userDrawn="1"/>
          </p:nvSpPr>
          <p:spPr bwMode="auto">
            <a:xfrm>
              <a:off x="4328160" y="0"/>
              <a:ext cx="7863840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182880" rIns="182880" rtlCol="0" anchor="ctr" anchorCtr="1"/>
            <a:lstStyle/>
            <a:p>
              <a:pPr lvl="0" fontAlgn="base">
                <a:lnSpc>
                  <a:spcPct val="95000"/>
                </a:lnSpc>
                <a:spcBef>
                  <a:spcPts val="108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6D8434-26AA-0A26-8F0E-0A47CBCA12A0}"/>
              </a:ext>
            </a:extLst>
          </p:cNvPr>
          <p:cNvSpPr txBox="1"/>
          <p:nvPr userDrawn="1"/>
        </p:nvSpPr>
        <p:spPr bwMode="auto">
          <a:xfrm>
            <a:off x="1704974" y="4322600"/>
            <a:ext cx="2958010" cy="60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50" b="1">
                <a:solidFill>
                  <a:schemeClr val="bg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5pPr>
            <a:lvl6pPr marL="3430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6pPr>
            <a:lvl7pPr marL="686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7pPr>
            <a:lvl8pPr marL="102900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8pPr>
            <a:lvl9pPr marL="137201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/>
            <a:r>
              <a:rPr lang="en-GB" sz="4800" b="0" dirty="0">
                <a:latin typeface="+mj-lt"/>
                <a:ea typeface="Source Sans Pro" panose="020B0503030403020204" pitchFamily="34" charset="0"/>
              </a:rPr>
              <a:t>Thank You</a:t>
            </a:r>
            <a:endParaRPr lang="en-US" sz="4800" b="0" dirty="0" err="1">
              <a:latin typeface="+mj-lt"/>
              <a:ea typeface="Source Sans Pro" panose="020B0503030403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D8D0A2-126D-197D-7675-7D6058F98984}"/>
              </a:ext>
            </a:extLst>
          </p:cNvPr>
          <p:cNvGrpSpPr/>
          <p:nvPr userDrawn="1"/>
        </p:nvGrpSpPr>
        <p:grpSpPr>
          <a:xfrm>
            <a:off x="1704974" y="2185901"/>
            <a:ext cx="2670372" cy="1399119"/>
            <a:chOff x="1754622" y="2088458"/>
            <a:chExt cx="2670372" cy="1399119"/>
          </a:xfrm>
        </p:grpSpPr>
        <p:grpSp>
          <p:nvGrpSpPr>
            <p:cNvPr id="5" name="Graphic 5066">
              <a:extLst>
                <a:ext uri="{FF2B5EF4-FFF2-40B4-BE49-F238E27FC236}">
                  <a16:creationId xmlns:a16="http://schemas.microsoft.com/office/drawing/2014/main" id="{4DEC0851-3835-B822-ABE4-2C98FF78EF1A}"/>
                </a:ext>
              </a:extLst>
            </p:cNvPr>
            <p:cNvGrpSpPr/>
            <p:nvPr/>
          </p:nvGrpSpPr>
          <p:grpSpPr>
            <a:xfrm>
              <a:off x="1754622" y="2851678"/>
              <a:ext cx="2670372" cy="635899"/>
              <a:chOff x="1754622" y="2851678"/>
              <a:chExt cx="2670372" cy="635899"/>
            </a:xfrm>
            <a:solidFill>
              <a:schemeClr val="bg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AB0C14B-9513-980A-637F-689299709F1F}"/>
                  </a:ext>
                </a:extLst>
              </p:cNvPr>
              <p:cNvSpPr/>
              <p:nvPr/>
            </p:nvSpPr>
            <p:spPr>
              <a:xfrm>
                <a:off x="1859099" y="2956132"/>
                <a:ext cx="2461541" cy="427215"/>
              </a:xfrm>
              <a:custGeom>
                <a:avLst/>
                <a:gdLst>
                  <a:gd name="connsiteX0" fmla="*/ 2420925 w 2461541"/>
                  <a:gd name="connsiteY0" fmla="*/ 427216 h 427215"/>
                  <a:gd name="connsiteX1" fmla="*/ 40512 w 2461541"/>
                  <a:gd name="connsiteY1" fmla="*/ 427216 h 427215"/>
                  <a:gd name="connsiteX2" fmla="*/ 0 w 2461541"/>
                  <a:gd name="connsiteY2" fmla="*/ 386704 h 427215"/>
                  <a:gd name="connsiteX3" fmla="*/ 0 w 2461541"/>
                  <a:gd name="connsiteY3" fmla="*/ 40512 h 427215"/>
                  <a:gd name="connsiteX4" fmla="*/ 40512 w 2461541"/>
                  <a:gd name="connsiteY4" fmla="*/ 0 h 427215"/>
                  <a:gd name="connsiteX5" fmla="*/ 2421030 w 2461541"/>
                  <a:gd name="connsiteY5" fmla="*/ 0 h 427215"/>
                  <a:gd name="connsiteX6" fmla="*/ 2461542 w 2461541"/>
                  <a:gd name="connsiteY6" fmla="*/ 40512 h 427215"/>
                  <a:gd name="connsiteX7" fmla="*/ 2461542 w 2461541"/>
                  <a:gd name="connsiteY7" fmla="*/ 386704 h 427215"/>
                  <a:gd name="connsiteX8" fmla="*/ 2420925 w 2461541"/>
                  <a:gd name="connsiteY8" fmla="*/ 427216 h 427215"/>
                  <a:gd name="connsiteX9" fmla="*/ 40512 w 2461541"/>
                  <a:gd name="connsiteY9" fmla="*/ 25570 h 427215"/>
                  <a:gd name="connsiteX10" fmla="*/ 25570 w 2461541"/>
                  <a:gd name="connsiteY10" fmla="*/ 40512 h 427215"/>
                  <a:gd name="connsiteX11" fmla="*/ 25570 w 2461541"/>
                  <a:gd name="connsiteY11" fmla="*/ 386704 h 427215"/>
                  <a:gd name="connsiteX12" fmla="*/ 40512 w 2461541"/>
                  <a:gd name="connsiteY12" fmla="*/ 401646 h 427215"/>
                  <a:gd name="connsiteX13" fmla="*/ 2421030 w 2461541"/>
                  <a:gd name="connsiteY13" fmla="*/ 401646 h 427215"/>
                  <a:gd name="connsiteX14" fmla="*/ 2435972 w 2461541"/>
                  <a:gd name="connsiteY14" fmla="*/ 386704 h 427215"/>
                  <a:gd name="connsiteX15" fmla="*/ 2435972 w 2461541"/>
                  <a:gd name="connsiteY15" fmla="*/ 40512 h 427215"/>
                  <a:gd name="connsiteX16" fmla="*/ 2421030 w 2461541"/>
                  <a:gd name="connsiteY16" fmla="*/ 25570 h 427215"/>
                  <a:gd name="connsiteX17" fmla="*/ 40512 w 2461541"/>
                  <a:gd name="connsiteY17" fmla="*/ 25570 h 42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1541" h="427215">
                    <a:moveTo>
                      <a:pt x="2420925" y="427216"/>
                    </a:moveTo>
                    <a:lnTo>
                      <a:pt x="40512" y="427216"/>
                    </a:lnTo>
                    <a:cubicBezTo>
                      <a:pt x="18204" y="427216"/>
                      <a:pt x="0" y="409012"/>
                      <a:pt x="0" y="386704"/>
                    </a:cubicBezTo>
                    <a:lnTo>
                      <a:pt x="0" y="40512"/>
                    </a:lnTo>
                    <a:cubicBezTo>
                      <a:pt x="0" y="18204"/>
                      <a:pt x="18204" y="0"/>
                      <a:pt x="40512" y="0"/>
                    </a:cubicBezTo>
                    <a:lnTo>
                      <a:pt x="2421030" y="0"/>
                    </a:lnTo>
                    <a:cubicBezTo>
                      <a:pt x="2443338" y="0"/>
                      <a:pt x="2461542" y="18204"/>
                      <a:pt x="2461542" y="40512"/>
                    </a:cubicBezTo>
                    <a:lnTo>
                      <a:pt x="2461542" y="386704"/>
                    </a:lnTo>
                    <a:cubicBezTo>
                      <a:pt x="2461542" y="409012"/>
                      <a:pt x="2443338" y="427216"/>
                      <a:pt x="2420925" y="427216"/>
                    </a:cubicBezTo>
                    <a:close/>
                    <a:moveTo>
                      <a:pt x="40512" y="25570"/>
                    </a:moveTo>
                    <a:cubicBezTo>
                      <a:pt x="32304" y="25570"/>
                      <a:pt x="25570" y="32304"/>
                      <a:pt x="25570" y="40512"/>
                    </a:cubicBezTo>
                    <a:lnTo>
                      <a:pt x="25570" y="386704"/>
                    </a:lnTo>
                    <a:cubicBezTo>
                      <a:pt x="25570" y="394912"/>
                      <a:pt x="32304" y="401646"/>
                      <a:pt x="40512" y="401646"/>
                    </a:cubicBezTo>
                    <a:lnTo>
                      <a:pt x="2421030" y="401646"/>
                    </a:lnTo>
                    <a:cubicBezTo>
                      <a:pt x="2429238" y="401646"/>
                      <a:pt x="2435972" y="394912"/>
                      <a:pt x="2435972" y="386704"/>
                    </a:cubicBezTo>
                    <a:lnTo>
                      <a:pt x="2435972" y="40512"/>
                    </a:lnTo>
                    <a:cubicBezTo>
                      <a:pt x="2435972" y="32304"/>
                      <a:pt x="2429238" y="25570"/>
                      <a:pt x="2421030" y="25570"/>
                    </a:cubicBezTo>
                    <a:lnTo>
                      <a:pt x="40512" y="25570"/>
                    </a:lnTo>
                    <a:close/>
                  </a:path>
                </a:pathLst>
              </a:custGeom>
              <a:solidFill>
                <a:schemeClr val="bg1"/>
              </a:solidFill>
              <a:ln w="1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5956124-3818-350D-D049-3F47D4AE4737}"/>
                </a:ext>
              </a:extLst>
            </p:cNvPr>
            <p:cNvSpPr/>
            <p:nvPr/>
          </p:nvSpPr>
          <p:spPr>
            <a:xfrm>
              <a:off x="2008098" y="3101133"/>
              <a:ext cx="2163543" cy="147210"/>
            </a:xfrm>
            <a:custGeom>
              <a:avLst/>
              <a:gdLst>
                <a:gd name="connsiteX0" fmla="*/ 37566 w 2163543"/>
                <a:gd name="connsiteY0" fmla="*/ 34093 h 147210"/>
                <a:gd name="connsiteX1" fmla="*/ 0 w 2163543"/>
                <a:gd name="connsiteY1" fmla="*/ 34093 h 147210"/>
                <a:gd name="connsiteX2" fmla="*/ 0 w 2163543"/>
                <a:gd name="connsiteY2" fmla="*/ 2631 h 147210"/>
                <a:gd name="connsiteX3" fmla="*/ 112697 w 2163543"/>
                <a:gd name="connsiteY3" fmla="*/ 2631 h 147210"/>
                <a:gd name="connsiteX4" fmla="*/ 112697 w 2163543"/>
                <a:gd name="connsiteY4" fmla="*/ 34093 h 147210"/>
                <a:gd name="connsiteX5" fmla="*/ 75131 w 2163543"/>
                <a:gd name="connsiteY5" fmla="*/ 34093 h 147210"/>
                <a:gd name="connsiteX6" fmla="*/ 75131 w 2163543"/>
                <a:gd name="connsiteY6" fmla="*/ 144685 h 147210"/>
                <a:gd name="connsiteX7" fmla="*/ 37566 w 2163543"/>
                <a:gd name="connsiteY7" fmla="*/ 144685 h 147210"/>
                <a:gd name="connsiteX8" fmla="*/ 37566 w 2163543"/>
                <a:gd name="connsiteY8" fmla="*/ 34093 h 147210"/>
                <a:gd name="connsiteX9" fmla="*/ 133636 w 2163543"/>
                <a:gd name="connsiteY9" fmla="*/ 2631 h 147210"/>
                <a:gd name="connsiteX10" fmla="*/ 171202 w 2163543"/>
                <a:gd name="connsiteY10" fmla="*/ 2631 h 147210"/>
                <a:gd name="connsiteX11" fmla="*/ 171202 w 2163543"/>
                <a:gd name="connsiteY11" fmla="*/ 55454 h 147210"/>
                <a:gd name="connsiteX12" fmla="*/ 213608 w 2163543"/>
                <a:gd name="connsiteY12" fmla="*/ 55454 h 147210"/>
                <a:gd name="connsiteX13" fmla="*/ 213608 w 2163543"/>
                <a:gd name="connsiteY13" fmla="*/ 2631 h 147210"/>
                <a:gd name="connsiteX14" fmla="*/ 251173 w 2163543"/>
                <a:gd name="connsiteY14" fmla="*/ 2631 h 147210"/>
                <a:gd name="connsiteX15" fmla="*/ 251173 w 2163543"/>
                <a:gd name="connsiteY15" fmla="*/ 144580 h 147210"/>
                <a:gd name="connsiteX16" fmla="*/ 213608 w 2163543"/>
                <a:gd name="connsiteY16" fmla="*/ 144580 h 147210"/>
                <a:gd name="connsiteX17" fmla="*/ 213608 w 2163543"/>
                <a:gd name="connsiteY17" fmla="*/ 88179 h 147210"/>
                <a:gd name="connsiteX18" fmla="*/ 171202 w 2163543"/>
                <a:gd name="connsiteY18" fmla="*/ 88179 h 147210"/>
                <a:gd name="connsiteX19" fmla="*/ 171202 w 2163543"/>
                <a:gd name="connsiteY19" fmla="*/ 144580 h 147210"/>
                <a:gd name="connsiteX20" fmla="*/ 133636 w 2163543"/>
                <a:gd name="connsiteY20" fmla="*/ 144580 h 147210"/>
                <a:gd name="connsiteX21" fmla="*/ 133636 w 2163543"/>
                <a:gd name="connsiteY21" fmla="*/ 2631 h 147210"/>
                <a:gd name="connsiteX22" fmla="*/ 282636 w 2163543"/>
                <a:gd name="connsiteY22" fmla="*/ 2631 h 147210"/>
                <a:gd name="connsiteX23" fmla="*/ 374393 w 2163543"/>
                <a:gd name="connsiteY23" fmla="*/ 2631 h 147210"/>
                <a:gd name="connsiteX24" fmla="*/ 374393 w 2163543"/>
                <a:gd name="connsiteY24" fmla="*/ 34093 h 147210"/>
                <a:gd name="connsiteX25" fmla="*/ 320201 w 2163543"/>
                <a:gd name="connsiteY25" fmla="*/ 34093 h 147210"/>
                <a:gd name="connsiteX26" fmla="*/ 320201 w 2163543"/>
                <a:gd name="connsiteY26" fmla="*/ 56401 h 147210"/>
                <a:gd name="connsiteX27" fmla="*/ 366501 w 2163543"/>
                <a:gd name="connsiteY27" fmla="*/ 56401 h 147210"/>
                <a:gd name="connsiteX28" fmla="*/ 366501 w 2163543"/>
                <a:gd name="connsiteY28" fmla="*/ 87863 h 147210"/>
                <a:gd name="connsiteX29" fmla="*/ 320201 w 2163543"/>
                <a:gd name="connsiteY29" fmla="*/ 87863 h 147210"/>
                <a:gd name="connsiteX30" fmla="*/ 320201 w 2163543"/>
                <a:gd name="connsiteY30" fmla="*/ 113223 h 147210"/>
                <a:gd name="connsiteX31" fmla="*/ 376602 w 2163543"/>
                <a:gd name="connsiteY31" fmla="*/ 113223 h 147210"/>
                <a:gd name="connsiteX32" fmla="*/ 376602 w 2163543"/>
                <a:gd name="connsiteY32" fmla="*/ 144685 h 147210"/>
                <a:gd name="connsiteX33" fmla="*/ 282636 w 2163543"/>
                <a:gd name="connsiteY33" fmla="*/ 144685 h 147210"/>
                <a:gd name="connsiteX34" fmla="*/ 282636 w 2163543"/>
                <a:gd name="connsiteY34" fmla="*/ 2631 h 147210"/>
                <a:gd name="connsiteX35" fmla="*/ 473094 w 2163543"/>
                <a:gd name="connsiteY35" fmla="*/ 2631 h 147210"/>
                <a:gd name="connsiteX36" fmla="*/ 518552 w 2163543"/>
                <a:gd name="connsiteY36" fmla="*/ 2631 h 147210"/>
                <a:gd name="connsiteX37" fmla="*/ 561799 w 2163543"/>
                <a:gd name="connsiteY37" fmla="*/ 144580 h 147210"/>
                <a:gd name="connsiteX38" fmla="*/ 522024 w 2163543"/>
                <a:gd name="connsiteY38" fmla="*/ 144580 h 147210"/>
                <a:gd name="connsiteX39" fmla="*/ 515079 w 2163543"/>
                <a:gd name="connsiteY39" fmla="*/ 114380 h 147210"/>
                <a:gd name="connsiteX40" fmla="*/ 475304 w 2163543"/>
                <a:gd name="connsiteY40" fmla="*/ 114380 h 147210"/>
                <a:gd name="connsiteX41" fmla="*/ 468359 w 2163543"/>
                <a:gd name="connsiteY41" fmla="*/ 144580 h 147210"/>
                <a:gd name="connsiteX42" fmla="*/ 429952 w 2163543"/>
                <a:gd name="connsiteY42" fmla="*/ 144580 h 147210"/>
                <a:gd name="connsiteX43" fmla="*/ 473094 w 2163543"/>
                <a:gd name="connsiteY43" fmla="*/ 2631 h 147210"/>
                <a:gd name="connsiteX44" fmla="*/ 482038 w 2163543"/>
                <a:gd name="connsiteY44" fmla="*/ 85443 h 147210"/>
                <a:gd name="connsiteX45" fmla="*/ 508240 w 2163543"/>
                <a:gd name="connsiteY45" fmla="*/ 85443 h 147210"/>
                <a:gd name="connsiteX46" fmla="*/ 505819 w 2163543"/>
                <a:gd name="connsiteY46" fmla="*/ 75657 h 147210"/>
                <a:gd name="connsiteX47" fmla="*/ 495297 w 2163543"/>
                <a:gd name="connsiteY47" fmla="*/ 30621 h 147210"/>
                <a:gd name="connsiteX48" fmla="*/ 494560 w 2163543"/>
                <a:gd name="connsiteY48" fmla="*/ 30621 h 147210"/>
                <a:gd name="connsiteX49" fmla="*/ 484459 w 2163543"/>
                <a:gd name="connsiteY49" fmla="*/ 75657 h 147210"/>
                <a:gd name="connsiteX50" fmla="*/ 482038 w 2163543"/>
                <a:gd name="connsiteY50" fmla="*/ 85443 h 147210"/>
                <a:gd name="connsiteX51" fmla="*/ 575373 w 2163543"/>
                <a:gd name="connsiteY51" fmla="*/ 2631 h 147210"/>
                <a:gd name="connsiteX52" fmla="*/ 612939 w 2163543"/>
                <a:gd name="connsiteY52" fmla="*/ 2631 h 147210"/>
                <a:gd name="connsiteX53" fmla="*/ 612939 w 2163543"/>
                <a:gd name="connsiteY53" fmla="*/ 144580 h 147210"/>
                <a:gd name="connsiteX54" fmla="*/ 575373 w 2163543"/>
                <a:gd name="connsiteY54" fmla="*/ 144580 h 147210"/>
                <a:gd name="connsiteX55" fmla="*/ 575373 w 2163543"/>
                <a:gd name="connsiteY55" fmla="*/ 2631 h 147210"/>
                <a:gd name="connsiteX56" fmla="*/ 688070 w 2163543"/>
                <a:gd name="connsiteY56" fmla="*/ 2631 h 147210"/>
                <a:gd name="connsiteX57" fmla="*/ 730055 w 2163543"/>
                <a:gd name="connsiteY57" fmla="*/ 2631 h 147210"/>
                <a:gd name="connsiteX58" fmla="*/ 802976 w 2163543"/>
                <a:gd name="connsiteY58" fmla="*/ 73026 h 147210"/>
                <a:gd name="connsiteX59" fmla="*/ 732160 w 2163543"/>
                <a:gd name="connsiteY59" fmla="*/ 144685 h 147210"/>
                <a:gd name="connsiteX60" fmla="*/ 688070 w 2163543"/>
                <a:gd name="connsiteY60" fmla="*/ 144685 h 147210"/>
                <a:gd name="connsiteX61" fmla="*/ 688070 w 2163543"/>
                <a:gd name="connsiteY61" fmla="*/ 2631 h 147210"/>
                <a:gd name="connsiteX62" fmla="*/ 727845 w 2163543"/>
                <a:gd name="connsiteY62" fmla="*/ 114485 h 147210"/>
                <a:gd name="connsiteX63" fmla="*/ 764569 w 2163543"/>
                <a:gd name="connsiteY63" fmla="*/ 73026 h 147210"/>
                <a:gd name="connsiteX64" fmla="*/ 727845 w 2163543"/>
                <a:gd name="connsiteY64" fmla="*/ 32830 h 147210"/>
                <a:gd name="connsiteX65" fmla="*/ 725636 w 2163543"/>
                <a:gd name="connsiteY65" fmla="*/ 32830 h 147210"/>
                <a:gd name="connsiteX66" fmla="*/ 725636 w 2163543"/>
                <a:gd name="connsiteY66" fmla="*/ 114485 h 147210"/>
                <a:gd name="connsiteX67" fmla="*/ 727845 w 2163543"/>
                <a:gd name="connsiteY67" fmla="*/ 114485 h 147210"/>
                <a:gd name="connsiteX68" fmla="*/ 851485 w 2163543"/>
                <a:gd name="connsiteY68" fmla="*/ 2631 h 147210"/>
                <a:gd name="connsiteX69" fmla="*/ 896943 w 2163543"/>
                <a:gd name="connsiteY69" fmla="*/ 2631 h 147210"/>
                <a:gd name="connsiteX70" fmla="*/ 940191 w 2163543"/>
                <a:gd name="connsiteY70" fmla="*/ 144580 h 147210"/>
                <a:gd name="connsiteX71" fmla="*/ 900415 w 2163543"/>
                <a:gd name="connsiteY71" fmla="*/ 144580 h 147210"/>
                <a:gd name="connsiteX72" fmla="*/ 893470 w 2163543"/>
                <a:gd name="connsiteY72" fmla="*/ 114380 h 147210"/>
                <a:gd name="connsiteX73" fmla="*/ 853695 w 2163543"/>
                <a:gd name="connsiteY73" fmla="*/ 114380 h 147210"/>
                <a:gd name="connsiteX74" fmla="*/ 846750 w 2163543"/>
                <a:gd name="connsiteY74" fmla="*/ 144580 h 147210"/>
                <a:gd name="connsiteX75" fmla="*/ 808343 w 2163543"/>
                <a:gd name="connsiteY75" fmla="*/ 144580 h 147210"/>
                <a:gd name="connsiteX76" fmla="*/ 851485 w 2163543"/>
                <a:gd name="connsiteY76" fmla="*/ 2631 h 147210"/>
                <a:gd name="connsiteX77" fmla="*/ 860430 w 2163543"/>
                <a:gd name="connsiteY77" fmla="*/ 85443 h 147210"/>
                <a:gd name="connsiteX78" fmla="*/ 886631 w 2163543"/>
                <a:gd name="connsiteY78" fmla="*/ 85443 h 147210"/>
                <a:gd name="connsiteX79" fmla="*/ 884211 w 2163543"/>
                <a:gd name="connsiteY79" fmla="*/ 75657 h 147210"/>
                <a:gd name="connsiteX80" fmla="*/ 873688 w 2163543"/>
                <a:gd name="connsiteY80" fmla="*/ 30621 h 147210"/>
                <a:gd name="connsiteX81" fmla="*/ 872846 w 2163543"/>
                <a:gd name="connsiteY81" fmla="*/ 30621 h 147210"/>
                <a:gd name="connsiteX82" fmla="*/ 862745 w 2163543"/>
                <a:gd name="connsiteY82" fmla="*/ 75657 h 147210"/>
                <a:gd name="connsiteX83" fmla="*/ 860430 w 2163543"/>
                <a:gd name="connsiteY83" fmla="*/ 85443 h 147210"/>
                <a:gd name="connsiteX84" fmla="*/ 963340 w 2163543"/>
                <a:gd name="connsiteY84" fmla="*/ 34093 h 147210"/>
                <a:gd name="connsiteX85" fmla="*/ 925775 w 2163543"/>
                <a:gd name="connsiteY85" fmla="*/ 34093 h 147210"/>
                <a:gd name="connsiteX86" fmla="*/ 925775 w 2163543"/>
                <a:gd name="connsiteY86" fmla="*/ 2631 h 147210"/>
                <a:gd name="connsiteX87" fmla="*/ 1038471 w 2163543"/>
                <a:gd name="connsiteY87" fmla="*/ 2631 h 147210"/>
                <a:gd name="connsiteX88" fmla="*/ 1038471 w 2163543"/>
                <a:gd name="connsiteY88" fmla="*/ 34093 h 147210"/>
                <a:gd name="connsiteX89" fmla="*/ 1000906 w 2163543"/>
                <a:gd name="connsiteY89" fmla="*/ 34093 h 147210"/>
                <a:gd name="connsiteX90" fmla="*/ 1000906 w 2163543"/>
                <a:gd name="connsiteY90" fmla="*/ 144685 h 147210"/>
                <a:gd name="connsiteX91" fmla="*/ 963340 w 2163543"/>
                <a:gd name="connsiteY91" fmla="*/ 144685 h 147210"/>
                <a:gd name="connsiteX92" fmla="*/ 963340 w 2163543"/>
                <a:gd name="connsiteY92" fmla="*/ 34093 h 147210"/>
                <a:gd name="connsiteX93" fmla="*/ 1076037 w 2163543"/>
                <a:gd name="connsiteY93" fmla="*/ 2631 h 147210"/>
                <a:gd name="connsiteX94" fmla="*/ 1121494 w 2163543"/>
                <a:gd name="connsiteY94" fmla="*/ 2631 h 147210"/>
                <a:gd name="connsiteX95" fmla="*/ 1164742 w 2163543"/>
                <a:gd name="connsiteY95" fmla="*/ 144580 h 147210"/>
                <a:gd name="connsiteX96" fmla="*/ 1124967 w 2163543"/>
                <a:gd name="connsiteY96" fmla="*/ 144580 h 147210"/>
                <a:gd name="connsiteX97" fmla="*/ 1118022 w 2163543"/>
                <a:gd name="connsiteY97" fmla="*/ 114380 h 147210"/>
                <a:gd name="connsiteX98" fmla="*/ 1078247 w 2163543"/>
                <a:gd name="connsiteY98" fmla="*/ 114380 h 147210"/>
                <a:gd name="connsiteX99" fmla="*/ 1071302 w 2163543"/>
                <a:gd name="connsiteY99" fmla="*/ 144580 h 147210"/>
                <a:gd name="connsiteX100" fmla="*/ 1032894 w 2163543"/>
                <a:gd name="connsiteY100" fmla="*/ 144580 h 147210"/>
                <a:gd name="connsiteX101" fmla="*/ 1076037 w 2163543"/>
                <a:gd name="connsiteY101" fmla="*/ 2631 h 147210"/>
                <a:gd name="connsiteX102" fmla="*/ 1084981 w 2163543"/>
                <a:gd name="connsiteY102" fmla="*/ 85443 h 147210"/>
                <a:gd name="connsiteX103" fmla="*/ 1111182 w 2163543"/>
                <a:gd name="connsiteY103" fmla="*/ 85443 h 147210"/>
                <a:gd name="connsiteX104" fmla="*/ 1108762 w 2163543"/>
                <a:gd name="connsiteY104" fmla="*/ 75657 h 147210"/>
                <a:gd name="connsiteX105" fmla="*/ 1098239 w 2163543"/>
                <a:gd name="connsiteY105" fmla="*/ 30621 h 147210"/>
                <a:gd name="connsiteX106" fmla="*/ 1097398 w 2163543"/>
                <a:gd name="connsiteY106" fmla="*/ 30621 h 147210"/>
                <a:gd name="connsiteX107" fmla="*/ 1087401 w 2163543"/>
                <a:gd name="connsiteY107" fmla="*/ 75657 h 147210"/>
                <a:gd name="connsiteX108" fmla="*/ 1084981 w 2163543"/>
                <a:gd name="connsiteY108" fmla="*/ 85443 h 147210"/>
                <a:gd name="connsiteX109" fmla="*/ 1215882 w 2163543"/>
                <a:gd name="connsiteY109" fmla="*/ 74710 h 147210"/>
                <a:gd name="connsiteX110" fmla="*/ 1284489 w 2163543"/>
                <a:gd name="connsiteY110" fmla="*/ 0 h 147210"/>
                <a:gd name="connsiteX111" fmla="*/ 1328578 w 2163543"/>
                <a:gd name="connsiteY111" fmla="*/ 18835 h 147210"/>
                <a:gd name="connsiteX112" fmla="*/ 1308901 w 2163543"/>
                <a:gd name="connsiteY112" fmla="*/ 42827 h 147210"/>
                <a:gd name="connsiteX113" fmla="*/ 1285331 w 2163543"/>
                <a:gd name="connsiteY113" fmla="*/ 32304 h 147210"/>
                <a:gd name="connsiteX114" fmla="*/ 1254289 w 2163543"/>
                <a:gd name="connsiteY114" fmla="*/ 73342 h 147210"/>
                <a:gd name="connsiteX115" fmla="*/ 1284910 w 2163543"/>
                <a:gd name="connsiteY115" fmla="*/ 114801 h 147210"/>
                <a:gd name="connsiteX116" fmla="*/ 1310690 w 2163543"/>
                <a:gd name="connsiteY116" fmla="*/ 102595 h 147210"/>
                <a:gd name="connsiteX117" fmla="*/ 1330367 w 2163543"/>
                <a:gd name="connsiteY117" fmla="*/ 126165 h 147210"/>
                <a:gd name="connsiteX118" fmla="*/ 1283647 w 2163543"/>
                <a:gd name="connsiteY118" fmla="*/ 147105 h 147210"/>
                <a:gd name="connsiteX119" fmla="*/ 1215882 w 2163543"/>
                <a:gd name="connsiteY119" fmla="*/ 74710 h 147210"/>
                <a:gd name="connsiteX120" fmla="*/ 1335102 w 2163543"/>
                <a:gd name="connsiteY120" fmla="*/ 72921 h 147210"/>
                <a:gd name="connsiteX121" fmla="*/ 1401079 w 2163543"/>
                <a:gd name="connsiteY121" fmla="*/ 0 h 147210"/>
                <a:gd name="connsiteX122" fmla="*/ 1467055 w 2163543"/>
                <a:gd name="connsiteY122" fmla="*/ 72921 h 147210"/>
                <a:gd name="connsiteX123" fmla="*/ 1401079 w 2163543"/>
                <a:gd name="connsiteY123" fmla="*/ 147210 h 147210"/>
                <a:gd name="connsiteX124" fmla="*/ 1335102 w 2163543"/>
                <a:gd name="connsiteY124" fmla="*/ 72921 h 147210"/>
                <a:gd name="connsiteX125" fmla="*/ 1428648 w 2163543"/>
                <a:gd name="connsiteY125" fmla="*/ 72921 h 147210"/>
                <a:gd name="connsiteX126" fmla="*/ 1401079 w 2163543"/>
                <a:gd name="connsiteY126" fmla="*/ 32304 h 147210"/>
                <a:gd name="connsiteX127" fmla="*/ 1373510 w 2163543"/>
                <a:gd name="connsiteY127" fmla="*/ 72921 h 147210"/>
                <a:gd name="connsiteX128" fmla="*/ 1401079 w 2163543"/>
                <a:gd name="connsiteY128" fmla="*/ 114906 h 147210"/>
                <a:gd name="connsiteX129" fmla="*/ 1428648 w 2163543"/>
                <a:gd name="connsiteY129" fmla="*/ 72921 h 147210"/>
                <a:gd name="connsiteX130" fmla="*/ 1492414 w 2163543"/>
                <a:gd name="connsiteY130" fmla="*/ 2631 h 147210"/>
                <a:gd name="connsiteX131" fmla="*/ 1532611 w 2163543"/>
                <a:gd name="connsiteY131" fmla="*/ 2631 h 147210"/>
                <a:gd name="connsiteX132" fmla="*/ 1553971 w 2163543"/>
                <a:gd name="connsiteY132" fmla="*/ 60715 h 147210"/>
                <a:gd name="connsiteX133" fmla="*/ 1561442 w 2163543"/>
                <a:gd name="connsiteY133" fmla="*/ 85654 h 147210"/>
                <a:gd name="connsiteX134" fmla="*/ 1562284 w 2163543"/>
                <a:gd name="connsiteY134" fmla="*/ 85654 h 147210"/>
                <a:gd name="connsiteX135" fmla="*/ 1569755 w 2163543"/>
                <a:gd name="connsiteY135" fmla="*/ 60715 h 147210"/>
                <a:gd name="connsiteX136" fmla="*/ 1590274 w 2163543"/>
                <a:gd name="connsiteY136" fmla="*/ 2631 h 147210"/>
                <a:gd name="connsiteX137" fmla="*/ 1630470 w 2163543"/>
                <a:gd name="connsiteY137" fmla="*/ 2631 h 147210"/>
                <a:gd name="connsiteX138" fmla="*/ 1630470 w 2163543"/>
                <a:gd name="connsiteY138" fmla="*/ 144580 h 147210"/>
                <a:gd name="connsiteX139" fmla="*/ 1596377 w 2163543"/>
                <a:gd name="connsiteY139" fmla="*/ 144580 h 147210"/>
                <a:gd name="connsiteX140" fmla="*/ 1596377 w 2163543"/>
                <a:gd name="connsiteY140" fmla="*/ 102595 h 147210"/>
                <a:gd name="connsiteX141" fmla="*/ 1601218 w 2163543"/>
                <a:gd name="connsiteY141" fmla="*/ 51876 h 147210"/>
                <a:gd name="connsiteX142" fmla="*/ 1600376 w 2163543"/>
                <a:gd name="connsiteY142" fmla="*/ 51876 h 147210"/>
                <a:gd name="connsiteX143" fmla="*/ 1588591 w 2163543"/>
                <a:gd name="connsiteY143" fmla="*/ 85969 h 147210"/>
                <a:gd name="connsiteX144" fmla="*/ 1571123 w 2163543"/>
                <a:gd name="connsiteY144" fmla="*/ 132900 h 147210"/>
                <a:gd name="connsiteX145" fmla="*/ 1551025 w 2163543"/>
                <a:gd name="connsiteY145" fmla="*/ 132900 h 147210"/>
                <a:gd name="connsiteX146" fmla="*/ 1533558 w 2163543"/>
                <a:gd name="connsiteY146" fmla="*/ 85969 h 147210"/>
                <a:gd name="connsiteX147" fmla="*/ 1522193 w 2163543"/>
                <a:gd name="connsiteY147" fmla="*/ 51876 h 147210"/>
                <a:gd name="connsiteX148" fmla="*/ 1521352 w 2163543"/>
                <a:gd name="connsiteY148" fmla="*/ 51876 h 147210"/>
                <a:gd name="connsiteX149" fmla="*/ 1526192 w 2163543"/>
                <a:gd name="connsiteY149" fmla="*/ 102595 h 147210"/>
                <a:gd name="connsiteX150" fmla="*/ 1526192 w 2163543"/>
                <a:gd name="connsiteY150" fmla="*/ 144580 h 147210"/>
                <a:gd name="connsiteX151" fmla="*/ 1492520 w 2163543"/>
                <a:gd name="connsiteY151" fmla="*/ 144580 h 147210"/>
                <a:gd name="connsiteX152" fmla="*/ 1492520 w 2163543"/>
                <a:gd name="connsiteY152" fmla="*/ 2631 h 147210"/>
                <a:gd name="connsiteX153" fmla="*/ 1661933 w 2163543"/>
                <a:gd name="connsiteY153" fmla="*/ 2631 h 147210"/>
                <a:gd name="connsiteX154" fmla="*/ 1713914 w 2163543"/>
                <a:gd name="connsiteY154" fmla="*/ 2631 h 147210"/>
                <a:gd name="connsiteX155" fmla="*/ 1771578 w 2163543"/>
                <a:gd name="connsiteY155" fmla="*/ 49772 h 147210"/>
                <a:gd name="connsiteX156" fmla="*/ 1714756 w 2163543"/>
                <a:gd name="connsiteY156" fmla="*/ 99543 h 147210"/>
                <a:gd name="connsiteX157" fmla="*/ 1699498 w 2163543"/>
                <a:gd name="connsiteY157" fmla="*/ 99543 h 147210"/>
                <a:gd name="connsiteX158" fmla="*/ 1699498 w 2163543"/>
                <a:gd name="connsiteY158" fmla="*/ 144580 h 147210"/>
                <a:gd name="connsiteX159" fmla="*/ 1661933 w 2163543"/>
                <a:gd name="connsiteY159" fmla="*/ 144580 h 147210"/>
                <a:gd name="connsiteX160" fmla="*/ 1661933 w 2163543"/>
                <a:gd name="connsiteY160" fmla="*/ 2631 h 147210"/>
                <a:gd name="connsiteX161" fmla="*/ 1713072 w 2163543"/>
                <a:gd name="connsiteY161" fmla="*/ 69870 h 147210"/>
                <a:gd name="connsiteX162" fmla="*/ 1734959 w 2163543"/>
                <a:gd name="connsiteY162" fmla="*/ 49772 h 147210"/>
                <a:gd name="connsiteX163" fmla="*/ 1712231 w 2163543"/>
                <a:gd name="connsiteY163" fmla="*/ 32304 h 147210"/>
                <a:gd name="connsiteX164" fmla="*/ 1699604 w 2163543"/>
                <a:gd name="connsiteY164" fmla="*/ 32304 h 147210"/>
                <a:gd name="connsiteX165" fmla="*/ 1699604 w 2163543"/>
                <a:gd name="connsiteY165" fmla="*/ 69870 h 147210"/>
                <a:gd name="connsiteX166" fmla="*/ 1713072 w 2163543"/>
                <a:gd name="connsiteY166" fmla="*/ 69870 h 147210"/>
                <a:gd name="connsiteX167" fmla="*/ 1809143 w 2163543"/>
                <a:gd name="connsiteY167" fmla="*/ 2631 h 147210"/>
                <a:gd name="connsiteX168" fmla="*/ 1854601 w 2163543"/>
                <a:gd name="connsiteY168" fmla="*/ 2631 h 147210"/>
                <a:gd name="connsiteX169" fmla="*/ 1897849 w 2163543"/>
                <a:gd name="connsiteY169" fmla="*/ 144580 h 147210"/>
                <a:gd name="connsiteX170" fmla="*/ 1858073 w 2163543"/>
                <a:gd name="connsiteY170" fmla="*/ 144580 h 147210"/>
                <a:gd name="connsiteX171" fmla="*/ 1851128 w 2163543"/>
                <a:gd name="connsiteY171" fmla="*/ 114380 h 147210"/>
                <a:gd name="connsiteX172" fmla="*/ 1811353 w 2163543"/>
                <a:gd name="connsiteY172" fmla="*/ 114380 h 147210"/>
                <a:gd name="connsiteX173" fmla="*/ 1804408 w 2163543"/>
                <a:gd name="connsiteY173" fmla="*/ 144580 h 147210"/>
                <a:gd name="connsiteX174" fmla="*/ 1766001 w 2163543"/>
                <a:gd name="connsiteY174" fmla="*/ 144580 h 147210"/>
                <a:gd name="connsiteX175" fmla="*/ 1809143 w 2163543"/>
                <a:gd name="connsiteY175" fmla="*/ 2631 h 147210"/>
                <a:gd name="connsiteX176" fmla="*/ 1818088 w 2163543"/>
                <a:gd name="connsiteY176" fmla="*/ 85443 h 147210"/>
                <a:gd name="connsiteX177" fmla="*/ 1844289 w 2163543"/>
                <a:gd name="connsiteY177" fmla="*/ 85443 h 147210"/>
                <a:gd name="connsiteX178" fmla="*/ 1841869 w 2163543"/>
                <a:gd name="connsiteY178" fmla="*/ 75657 h 147210"/>
                <a:gd name="connsiteX179" fmla="*/ 1831346 w 2163543"/>
                <a:gd name="connsiteY179" fmla="*/ 30621 h 147210"/>
                <a:gd name="connsiteX180" fmla="*/ 1830504 w 2163543"/>
                <a:gd name="connsiteY180" fmla="*/ 30621 h 147210"/>
                <a:gd name="connsiteX181" fmla="*/ 1820403 w 2163543"/>
                <a:gd name="connsiteY181" fmla="*/ 75657 h 147210"/>
                <a:gd name="connsiteX182" fmla="*/ 1818088 w 2163543"/>
                <a:gd name="connsiteY182" fmla="*/ 85443 h 147210"/>
                <a:gd name="connsiteX183" fmla="*/ 1911423 w 2163543"/>
                <a:gd name="connsiteY183" fmla="*/ 2631 h 147210"/>
                <a:gd name="connsiteX184" fmla="*/ 1949830 w 2163543"/>
                <a:gd name="connsiteY184" fmla="*/ 2631 h 147210"/>
                <a:gd name="connsiteX185" fmla="*/ 1981292 w 2163543"/>
                <a:gd name="connsiteY185" fmla="*/ 65976 h 147210"/>
                <a:gd name="connsiteX186" fmla="*/ 1994867 w 2163543"/>
                <a:gd name="connsiteY186" fmla="*/ 97860 h 147210"/>
                <a:gd name="connsiteX187" fmla="*/ 1995708 w 2163543"/>
                <a:gd name="connsiteY187" fmla="*/ 97860 h 147210"/>
                <a:gd name="connsiteX188" fmla="*/ 1990868 w 2163543"/>
                <a:gd name="connsiteY188" fmla="*/ 43669 h 147210"/>
                <a:gd name="connsiteX189" fmla="*/ 1990868 w 2163543"/>
                <a:gd name="connsiteY189" fmla="*/ 2631 h 147210"/>
                <a:gd name="connsiteX190" fmla="*/ 2026645 w 2163543"/>
                <a:gd name="connsiteY190" fmla="*/ 2631 h 147210"/>
                <a:gd name="connsiteX191" fmla="*/ 2026645 w 2163543"/>
                <a:gd name="connsiteY191" fmla="*/ 144580 h 147210"/>
                <a:gd name="connsiteX192" fmla="*/ 1988237 w 2163543"/>
                <a:gd name="connsiteY192" fmla="*/ 144580 h 147210"/>
                <a:gd name="connsiteX193" fmla="*/ 1956775 w 2163543"/>
                <a:gd name="connsiteY193" fmla="*/ 81024 h 147210"/>
                <a:gd name="connsiteX194" fmla="*/ 1943201 w 2163543"/>
                <a:gd name="connsiteY194" fmla="*/ 49351 h 147210"/>
                <a:gd name="connsiteX195" fmla="*/ 1942359 w 2163543"/>
                <a:gd name="connsiteY195" fmla="*/ 49351 h 147210"/>
                <a:gd name="connsiteX196" fmla="*/ 1947199 w 2163543"/>
                <a:gd name="connsiteY196" fmla="*/ 103542 h 147210"/>
                <a:gd name="connsiteX197" fmla="*/ 1947199 w 2163543"/>
                <a:gd name="connsiteY197" fmla="*/ 144580 h 147210"/>
                <a:gd name="connsiteX198" fmla="*/ 1911423 w 2163543"/>
                <a:gd name="connsiteY198" fmla="*/ 144580 h 147210"/>
                <a:gd name="connsiteX199" fmla="*/ 1911423 w 2163543"/>
                <a:gd name="connsiteY199" fmla="*/ 2631 h 147210"/>
                <a:gd name="connsiteX200" fmla="*/ 2083046 w 2163543"/>
                <a:gd name="connsiteY200" fmla="*/ 95650 h 147210"/>
                <a:gd name="connsiteX201" fmla="*/ 2040219 w 2163543"/>
                <a:gd name="connsiteY201" fmla="*/ 2631 h 147210"/>
                <a:gd name="connsiteX202" fmla="*/ 2080415 w 2163543"/>
                <a:gd name="connsiteY202" fmla="*/ 2631 h 147210"/>
                <a:gd name="connsiteX203" fmla="*/ 2090938 w 2163543"/>
                <a:gd name="connsiteY203" fmla="*/ 32304 h 147210"/>
                <a:gd name="connsiteX204" fmla="*/ 2101671 w 2163543"/>
                <a:gd name="connsiteY204" fmla="*/ 63977 h 147210"/>
                <a:gd name="connsiteX205" fmla="*/ 2102513 w 2163543"/>
                <a:gd name="connsiteY205" fmla="*/ 63977 h 147210"/>
                <a:gd name="connsiteX206" fmla="*/ 2113666 w 2163543"/>
                <a:gd name="connsiteY206" fmla="*/ 32304 h 147210"/>
                <a:gd name="connsiteX207" fmla="*/ 2124189 w 2163543"/>
                <a:gd name="connsiteY207" fmla="*/ 2631 h 147210"/>
                <a:gd name="connsiteX208" fmla="*/ 2163543 w 2163543"/>
                <a:gd name="connsiteY208" fmla="*/ 2631 h 147210"/>
                <a:gd name="connsiteX209" fmla="*/ 2120716 w 2163543"/>
                <a:gd name="connsiteY209" fmla="*/ 95650 h 147210"/>
                <a:gd name="connsiteX210" fmla="*/ 2120716 w 2163543"/>
                <a:gd name="connsiteY210" fmla="*/ 144580 h 147210"/>
                <a:gd name="connsiteX211" fmla="*/ 2083151 w 2163543"/>
                <a:gd name="connsiteY211" fmla="*/ 144580 h 147210"/>
                <a:gd name="connsiteX212" fmla="*/ 2083151 w 2163543"/>
                <a:gd name="connsiteY212" fmla="*/ 95650 h 14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163543" h="147210">
                  <a:moveTo>
                    <a:pt x="37566" y="34093"/>
                  </a:moveTo>
                  <a:lnTo>
                    <a:pt x="0" y="34093"/>
                  </a:lnTo>
                  <a:lnTo>
                    <a:pt x="0" y="2631"/>
                  </a:lnTo>
                  <a:lnTo>
                    <a:pt x="112697" y="2631"/>
                  </a:lnTo>
                  <a:lnTo>
                    <a:pt x="112697" y="34093"/>
                  </a:lnTo>
                  <a:lnTo>
                    <a:pt x="75131" y="34093"/>
                  </a:lnTo>
                  <a:lnTo>
                    <a:pt x="75131" y="144685"/>
                  </a:lnTo>
                  <a:lnTo>
                    <a:pt x="37566" y="144685"/>
                  </a:lnTo>
                  <a:lnTo>
                    <a:pt x="37566" y="34093"/>
                  </a:lnTo>
                  <a:close/>
                  <a:moveTo>
                    <a:pt x="133636" y="2631"/>
                  </a:moveTo>
                  <a:lnTo>
                    <a:pt x="171202" y="2631"/>
                  </a:lnTo>
                  <a:lnTo>
                    <a:pt x="171202" y="55454"/>
                  </a:lnTo>
                  <a:lnTo>
                    <a:pt x="213608" y="55454"/>
                  </a:lnTo>
                  <a:lnTo>
                    <a:pt x="213608" y="2631"/>
                  </a:lnTo>
                  <a:lnTo>
                    <a:pt x="251173" y="2631"/>
                  </a:lnTo>
                  <a:lnTo>
                    <a:pt x="251173" y="144580"/>
                  </a:lnTo>
                  <a:lnTo>
                    <a:pt x="213608" y="144580"/>
                  </a:lnTo>
                  <a:lnTo>
                    <a:pt x="213608" y="88179"/>
                  </a:lnTo>
                  <a:lnTo>
                    <a:pt x="171202" y="88179"/>
                  </a:lnTo>
                  <a:lnTo>
                    <a:pt x="171202" y="144580"/>
                  </a:lnTo>
                  <a:lnTo>
                    <a:pt x="133636" y="144580"/>
                  </a:lnTo>
                  <a:lnTo>
                    <a:pt x="133636" y="2631"/>
                  </a:lnTo>
                  <a:close/>
                  <a:moveTo>
                    <a:pt x="282636" y="2631"/>
                  </a:moveTo>
                  <a:lnTo>
                    <a:pt x="374393" y="2631"/>
                  </a:lnTo>
                  <a:lnTo>
                    <a:pt x="374393" y="34093"/>
                  </a:lnTo>
                  <a:lnTo>
                    <a:pt x="320201" y="34093"/>
                  </a:lnTo>
                  <a:lnTo>
                    <a:pt x="320201" y="56401"/>
                  </a:lnTo>
                  <a:lnTo>
                    <a:pt x="366501" y="56401"/>
                  </a:lnTo>
                  <a:lnTo>
                    <a:pt x="366501" y="87863"/>
                  </a:lnTo>
                  <a:lnTo>
                    <a:pt x="320201" y="87863"/>
                  </a:lnTo>
                  <a:lnTo>
                    <a:pt x="320201" y="113223"/>
                  </a:lnTo>
                  <a:lnTo>
                    <a:pt x="376602" y="113223"/>
                  </a:lnTo>
                  <a:lnTo>
                    <a:pt x="376602" y="144685"/>
                  </a:lnTo>
                  <a:lnTo>
                    <a:pt x="282636" y="144685"/>
                  </a:lnTo>
                  <a:lnTo>
                    <a:pt x="282636" y="2631"/>
                  </a:lnTo>
                  <a:close/>
                  <a:moveTo>
                    <a:pt x="473094" y="2631"/>
                  </a:moveTo>
                  <a:lnTo>
                    <a:pt x="518552" y="2631"/>
                  </a:lnTo>
                  <a:lnTo>
                    <a:pt x="561799" y="144580"/>
                  </a:lnTo>
                  <a:lnTo>
                    <a:pt x="522024" y="144580"/>
                  </a:lnTo>
                  <a:lnTo>
                    <a:pt x="515079" y="114380"/>
                  </a:lnTo>
                  <a:lnTo>
                    <a:pt x="475304" y="114380"/>
                  </a:lnTo>
                  <a:lnTo>
                    <a:pt x="468359" y="144580"/>
                  </a:lnTo>
                  <a:lnTo>
                    <a:pt x="429952" y="144580"/>
                  </a:lnTo>
                  <a:lnTo>
                    <a:pt x="473094" y="2631"/>
                  </a:lnTo>
                  <a:close/>
                  <a:moveTo>
                    <a:pt x="482038" y="85443"/>
                  </a:moveTo>
                  <a:lnTo>
                    <a:pt x="508240" y="85443"/>
                  </a:lnTo>
                  <a:lnTo>
                    <a:pt x="505819" y="75657"/>
                  </a:lnTo>
                  <a:cubicBezTo>
                    <a:pt x="502347" y="62083"/>
                    <a:pt x="498874" y="44826"/>
                    <a:pt x="495297" y="30621"/>
                  </a:cubicBezTo>
                  <a:lnTo>
                    <a:pt x="494560" y="30621"/>
                  </a:lnTo>
                  <a:cubicBezTo>
                    <a:pt x="491509" y="45036"/>
                    <a:pt x="488036" y="62083"/>
                    <a:pt x="484459" y="75657"/>
                  </a:cubicBezTo>
                  <a:lnTo>
                    <a:pt x="482038" y="85443"/>
                  </a:lnTo>
                  <a:close/>
                  <a:moveTo>
                    <a:pt x="575373" y="2631"/>
                  </a:moveTo>
                  <a:lnTo>
                    <a:pt x="612939" y="2631"/>
                  </a:lnTo>
                  <a:lnTo>
                    <a:pt x="612939" y="144580"/>
                  </a:lnTo>
                  <a:lnTo>
                    <a:pt x="575373" y="144580"/>
                  </a:lnTo>
                  <a:lnTo>
                    <a:pt x="575373" y="2631"/>
                  </a:lnTo>
                  <a:close/>
                  <a:moveTo>
                    <a:pt x="688070" y="2631"/>
                  </a:moveTo>
                  <a:lnTo>
                    <a:pt x="730055" y="2631"/>
                  </a:lnTo>
                  <a:cubicBezTo>
                    <a:pt x="773303" y="2631"/>
                    <a:pt x="802976" y="22729"/>
                    <a:pt x="802976" y="73026"/>
                  </a:cubicBezTo>
                  <a:cubicBezTo>
                    <a:pt x="802976" y="123324"/>
                    <a:pt x="773303" y="144685"/>
                    <a:pt x="732160" y="144685"/>
                  </a:cubicBezTo>
                  <a:lnTo>
                    <a:pt x="688070" y="144685"/>
                  </a:lnTo>
                  <a:lnTo>
                    <a:pt x="688070" y="2631"/>
                  </a:lnTo>
                  <a:close/>
                  <a:moveTo>
                    <a:pt x="727845" y="114485"/>
                  </a:moveTo>
                  <a:cubicBezTo>
                    <a:pt x="748364" y="114485"/>
                    <a:pt x="764569" y="106172"/>
                    <a:pt x="764569" y="73026"/>
                  </a:cubicBezTo>
                  <a:cubicBezTo>
                    <a:pt x="764569" y="39775"/>
                    <a:pt x="748364" y="32830"/>
                    <a:pt x="727845" y="32830"/>
                  </a:cubicBezTo>
                  <a:lnTo>
                    <a:pt x="725636" y="32830"/>
                  </a:lnTo>
                  <a:lnTo>
                    <a:pt x="725636" y="114485"/>
                  </a:lnTo>
                  <a:lnTo>
                    <a:pt x="727845" y="114485"/>
                  </a:lnTo>
                  <a:close/>
                  <a:moveTo>
                    <a:pt x="851485" y="2631"/>
                  </a:moveTo>
                  <a:lnTo>
                    <a:pt x="896943" y="2631"/>
                  </a:lnTo>
                  <a:lnTo>
                    <a:pt x="940191" y="144580"/>
                  </a:lnTo>
                  <a:lnTo>
                    <a:pt x="900415" y="144580"/>
                  </a:lnTo>
                  <a:lnTo>
                    <a:pt x="893470" y="114380"/>
                  </a:lnTo>
                  <a:lnTo>
                    <a:pt x="853695" y="114380"/>
                  </a:lnTo>
                  <a:lnTo>
                    <a:pt x="846750" y="144580"/>
                  </a:lnTo>
                  <a:lnTo>
                    <a:pt x="808343" y="144580"/>
                  </a:lnTo>
                  <a:lnTo>
                    <a:pt x="851485" y="2631"/>
                  </a:lnTo>
                  <a:close/>
                  <a:moveTo>
                    <a:pt x="860430" y="85443"/>
                  </a:moveTo>
                  <a:lnTo>
                    <a:pt x="886631" y="85443"/>
                  </a:lnTo>
                  <a:lnTo>
                    <a:pt x="884211" y="75657"/>
                  </a:lnTo>
                  <a:cubicBezTo>
                    <a:pt x="880738" y="62083"/>
                    <a:pt x="877266" y="44826"/>
                    <a:pt x="873688" y="30621"/>
                  </a:cubicBezTo>
                  <a:lnTo>
                    <a:pt x="872846" y="30621"/>
                  </a:lnTo>
                  <a:cubicBezTo>
                    <a:pt x="869795" y="45036"/>
                    <a:pt x="866322" y="62083"/>
                    <a:pt x="862745" y="75657"/>
                  </a:cubicBezTo>
                  <a:lnTo>
                    <a:pt x="860430" y="85443"/>
                  </a:lnTo>
                  <a:close/>
                  <a:moveTo>
                    <a:pt x="963340" y="34093"/>
                  </a:moveTo>
                  <a:lnTo>
                    <a:pt x="925775" y="34093"/>
                  </a:lnTo>
                  <a:lnTo>
                    <a:pt x="925775" y="2631"/>
                  </a:lnTo>
                  <a:lnTo>
                    <a:pt x="1038471" y="2631"/>
                  </a:lnTo>
                  <a:lnTo>
                    <a:pt x="1038471" y="34093"/>
                  </a:lnTo>
                  <a:lnTo>
                    <a:pt x="1000906" y="34093"/>
                  </a:lnTo>
                  <a:lnTo>
                    <a:pt x="1000906" y="144685"/>
                  </a:lnTo>
                  <a:lnTo>
                    <a:pt x="963340" y="144685"/>
                  </a:lnTo>
                  <a:lnTo>
                    <a:pt x="963340" y="34093"/>
                  </a:lnTo>
                  <a:close/>
                  <a:moveTo>
                    <a:pt x="1076037" y="2631"/>
                  </a:moveTo>
                  <a:lnTo>
                    <a:pt x="1121494" y="2631"/>
                  </a:lnTo>
                  <a:lnTo>
                    <a:pt x="1164742" y="144580"/>
                  </a:lnTo>
                  <a:lnTo>
                    <a:pt x="1124967" y="144580"/>
                  </a:lnTo>
                  <a:lnTo>
                    <a:pt x="1118022" y="114380"/>
                  </a:lnTo>
                  <a:lnTo>
                    <a:pt x="1078247" y="114380"/>
                  </a:lnTo>
                  <a:lnTo>
                    <a:pt x="1071302" y="144580"/>
                  </a:lnTo>
                  <a:lnTo>
                    <a:pt x="1032894" y="144580"/>
                  </a:lnTo>
                  <a:lnTo>
                    <a:pt x="1076037" y="2631"/>
                  </a:lnTo>
                  <a:close/>
                  <a:moveTo>
                    <a:pt x="1084981" y="85443"/>
                  </a:moveTo>
                  <a:lnTo>
                    <a:pt x="1111182" y="85443"/>
                  </a:lnTo>
                  <a:lnTo>
                    <a:pt x="1108762" y="75657"/>
                  </a:lnTo>
                  <a:cubicBezTo>
                    <a:pt x="1105290" y="62083"/>
                    <a:pt x="1101817" y="44826"/>
                    <a:pt x="1098239" y="30621"/>
                  </a:cubicBezTo>
                  <a:lnTo>
                    <a:pt x="1097398" y="30621"/>
                  </a:lnTo>
                  <a:cubicBezTo>
                    <a:pt x="1094346" y="45036"/>
                    <a:pt x="1090874" y="62083"/>
                    <a:pt x="1087401" y="75657"/>
                  </a:cubicBezTo>
                  <a:lnTo>
                    <a:pt x="1084981" y="85443"/>
                  </a:lnTo>
                  <a:close/>
                  <a:moveTo>
                    <a:pt x="1215882" y="74710"/>
                  </a:moveTo>
                  <a:cubicBezTo>
                    <a:pt x="1215882" y="27043"/>
                    <a:pt x="1248607" y="0"/>
                    <a:pt x="1284489" y="0"/>
                  </a:cubicBezTo>
                  <a:cubicBezTo>
                    <a:pt x="1303324" y="0"/>
                    <a:pt x="1318582" y="8734"/>
                    <a:pt x="1328578" y="18835"/>
                  </a:cubicBezTo>
                  <a:lnTo>
                    <a:pt x="1308901" y="42827"/>
                  </a:lnTo>
                  <a:cubicBezTo>
                    <a:pt x="1301956" y="36724"/>
                    <a:pt x="1294906" y="32304"/>
                    <a:pt x="1285331" y="32304"/>
                  </a:cubicBezTo>
                  <a:cubicBezTo>
                    <a:pt x="1268705" y="32304"/>
                    <a:pt x="1254289" y="47562"/>
                    <a:pt x="1254289" y="73342"/>
                  </a:cubicBezTo>
                  <a:cubicBezTo>
                    <a:pt x="1254289" y="99964"/>
                    <a:pt x="1266495" y="114801"/>
                    <a:pt x="1284910" y="114801"/>
                  </a:cubicBezTo>
                  <a:cubicBezTo>
                    <a:pt x="1295853" y="114801"/>
                    <a:pt x="1304587" y="109119"/>
                    <a:pt x="1310690" y="102595"/>
                  </a:cubicBezTo>
                  <a:lnTo>
                    <a:pt x="1330367" y="126165"/>
                  </a:lnTo>
                  <a:cubicBezTo>
                    <a:pt x="1318371" y="140160"/>
                    <a:pt x="1301956" y="147105"/>
                    <a:pt x="1283647" y="147105"/>
                  </a:cubicBezTo>
                  <a:cubicBezTo>
                    <a:pt x="1247344" y="147210"/>
                    <a:pt x="1215882" y="123219"/>
                    <a:pt x="1215882" y="74710"/>
                  </a:cubicBezTo>
                  <a:close/>
                  <a:moveTo>
                    <a:pt x="1335102" y="72921"/>
                  </a:moveTo>
                  <a:cubicBezTo>
                    <a:pt x="1335102" y="26201"/>
                    <a:pt x="1361724" y="0"/>
                    <a:pt x="1401079" y="0"/>
                  </a:cubicBezTo>
                  <a:cubicBezTo>
                    <a:pt x="1440433" y="0"/>
                    <a:pt x="1467055" y="26412"/>
                    <a:pt x="1467055" y="72921"/>
                  </a:cubicBezTo>
                  <a:cubicBezTo>
                    <a:pt x="1467055" y="119641"/>
                    <a:pt x="1440433" y="147210"/>
                    <a:pt x="1401079" y="147210"/>
                  </a:cubicBezTo>
                  <a:cubicBezTo>
                    <a:pt x="1361724" y="147210"/>
                    <a:pt x="1335102" y="119747"/>
                    <a:pt x="1335102" y="72921"/>
                  </a:cubicBezTo>
                  <a:close/>
                  <a:moveTo>
                    <a:pt x="1428648" y="72921"/>
                  </a:moveTo>
                  <a:cubicBezTo>
                    <a:pt x="1428648" y="47141"/>
                    <a:pt x="1418125" y="32304"/>
                    <a:pt x="1401079" y="32304"/>
                  </a:cubicBezTo>
                  <a:cubicBezTo>
                    <a:pt x="1384032" y="32304"/>
                    <a:pt x="1373510" y="47141"/>
                    <a:pt x="1373510" y="72921"/>
                  </a:cubicBezTo>
                  <a:cubicBezTo>
                    <a:pt x="1373510" y="98701"/>
                    <a:pt x="1384032" y="114906"/>
                    <a:pt x="1401079" y="114906"/>
                  </a:cubicBezTo>
                  <a:cubicBezTo>
                    <a:pt x="1418125" y="114906"/>
                    <a:pt x="1428648" y="98701"/>
                    <a:pt x="1428648" y="72921"/>
                  </a:cubicBezTo>
                  <a:close/>
                  <a:moveTo>
                    <a:pt x="1492414" y="2631"/>
                  </a:moveTo>
                  <a:lnTo>
                    <a:pt x="1532611" y="2631"/>
                  </a:lnTo>
                  <a:lnTo>
                    <a:pt x="1553971" y="60715"/>
                  </a:lnTo>
                  <a:cubicBezTo>
                    <a:pt x="1556602" y="68607"/>
                    <a:pt x="1558812" y="77341"/>
                    <a:pt x="1561442" y="85654"/>
                  </a:cubicBezTo>
                  <a:lnTo>
                    <a:pt x="1562284" y="85654"/>
                  </a:lnTo>
                  <a:cubicBezTo>
                    <a:pt x="1564915" y="77341"/>
                    <a:pt x="1567125" y="68607"/>
                    <a:pt x="1569755" y="60715"/>
                  </a:cubicBezTo>
                  <a:lnTo>
                    <a:pt x="1590274" y="2631"/>
                  </a:lnTo>
                  <a:lnTo>
                    <a:pt x="1630470" y="2631"/>
                  </a:lnTo>
                  <a:lnTo>
                    <a:pt x="1630470" y="144580"/>
                  </a:lnTo>
                  <a:lnTo>
                    <a:pt x="1596377" y="144580"/>
                  </a:lnTo>
                  <a:lnTo>
                    <a:pt x="1596377" y="102595"/>
                  </a:lnTo>
                  <a:cubicBezTo>
                    <a:pt x="1596377" y="88179"/>
                    <a:pt x="1599429" y="66082"/>
                    <a:pt x="1601218" y="51876"/>
                  </a:cubicBezTo>
                  <a:lnTo>
                    <a:pt x="1600376" y="51876"/>
                  </a:lnTo>
                  <a:lnTo>
                    <a:pt x="1588591" y="85969"/>
                  </a:lnTo>
                  <a:lnTo>
                    <a:pt x="1571123" y="132900"/>
                  </a:lnTo>
                  <a:lnTo>
                    <a:pt x="1551025" y="132900"/>
                  </a:lnTo>
                  <a:lnTo>
                    <a:pt x="1533558" y="85969"/>
                  </a:lnTo>
                  <a:lnTo>
                    <a:pt x="1522193" y="51876"/>
                  </a:lnTo>
                  <a:lnTo>
                    <a:pt x="1521352" y="51876"/>
                  </a:lnTo>
                  <a:cubicBezTo>
                    <a:pt x="1523140" y="66082"/>
                    <a:pt x="1526192" y="88179"/>
                    <a:pt x="1526192" y="102595"/>
                  </a:cubicBezTo>
                  <a:lnTo>
                    <a:pt x="1526192" y="144580"/>
                  </a:lnTo>
                  <a:lnTo>
                    <a:pt x="1492520" y="144580"/>
                  </a:lnTo>
                  <a:lnTo>
                    <a:pt x="1492520" y="2631"/>
                  </a:lnTo>
                  <a:close/>
                  <a:moveTo>
                    <a:pt x="1661933" y="2631"/>
                  </a:moveTo>
                  <a:lnTo>
                    <a:pt x="1713914" y="2631"/>
                  </a:lnTo>
                  <a:cubicBezTo>
                    <a:pt x="1744956" y="2631"/>
                    <a:pt x="1771578" y="13995"/>
                    <a:pt x="1771578" y="49772"/>
                  </a:cubicBezTo>
                  <a:cubicBezTo>
                    <a:pt x="1771578" y="84496"/>
                    <a:pt x="1744535" y="99543"/>
                    <a:pt x="1714756" y="99543"/>
                  </a:cubicBezTo>
                  <a:lnTo>
                    <a:pt x="1699498" y="99543"/>
                  </a:lnTo>
                  <a:lnTo>
                    <a:pt x="1699498" y="144580"/>
                  </a:lnTo>
                  <a:lnTo>
                    <a:pt x="1661933" y="144580"/>
                  </a:lnTo>
                  <a:lnTo>
                    <a:pt x="1661933" y="2631"/>
                  </a:lnTo>
                  <a:close/>
                  <a:moveTo>
                    <a:pt x="1713072" y="69870"/>
                  </a:moveTo>
                  <a:cubicBezTo>
                    <a:pt x="1727909" y="69870"/>
                    <a:pt x="1734959" y="62399"/>
                    <a:pt x="1734959" y="49772"/>
                  </a:cubicBezTo>
                  <a:cubicBezTo>
                    <a:pt x="1734959" y="37145"/>
                    <a:pt x="1726647" y="32304"/>
                    <a:pt x="1712231" y="32304"/>
                  </a:cubicBezTo>
                  <a:lnTo>
                    <a:pt x="1699604" y="32304"/>
                  </a:lnTo>
                  <a:lnTo>
                    <a:pt x="1699604" y="69870"/>
                  </a:lnTo>
                  <a:lnTo>
                    <a:pt x="1713072" y="69870"/>
                  </a:lnTo>
                  <a:close/>
                  <a:moveTo>
                    <a:pt x="1809143" y="2631"/>
                  </a:moveTo>
                  <a:lnTo>
                    <a:pt x="1854601" y="2631"/>
                  </a:lnTo>
                  <a:lnTo>
                    <a:pt x="1897849" y="144580"/>
                  </a:lnTo>
                  <a:lnTo>
                    <a:pt x="1858073" y="144580"/>
                  </a:lnTo>
                  <a:lnTo>
                    <a:pt x="1851128" y="114380"/>
                  </a:lnTo>
                  <a:lnTo>
                    <a:pt x="1811353" y="114380"/>
                  </a:lnTo>
                  <a:lnTo>
                    <a:pt x="1804408" y="144580"/>
                  </a:lnTo>
                  <a:lnTo>
                    <a:pt x="1766001" y="144580"/>
                  </a:lnTo>
                  <a:lnTo>
                    <a:pt x="1809143" y="2631"/>
                  </a:lnTo>
                  <a:close/>
                  <a:moveTo>
                    <a:pt x="1818088" y="85443"/>
                  </a:moveTo>
                  <a:lnTo>
                    <a:pt x="1844289" y="85443"/>
                  </a:lnTo>
                  <a:lnTo>
                    <a:pt x="1841869" y="75657"/>
                  </a:lnTo>
                  <a:cubicBezTo>
                    <a:pt x="1838396" y="62083"/>
                    <a:pt x="1834924" y="44826"/>
                    <a:pt x="1831346" y="30621"/>
                  </a:cubicBezTo>
                  <a:lnTo>
                    <a:pt x="1830504" y="30621"/>
                  </a:lnTo>
                  <a:cubicBezTo>
                    <a:pt x="1827453" y="45036"/>
                    <a:pt x="1823980" y="62083"/>
                    <a:pt x="1820403" y="75657"/>
                  </a:cubicBezTo>
                  <a:lnTo>
                    <a:pt x="1818088" y="85443"/>
                  </a:lnTo>
                  <a:close/>
                  <a:moveTo>
                    <a:pt x="1911423" y="2631"/>
                  </a:moveTo>
                  <a:lnTo>
                    <a:pt x="1949830" y="2631"/>
                  </a:lnTo>
                  <a:lnTo>
                    <a:pt x="1981292" y="65976"/>
                  </a:lnTo>
                  <a:lnTo>
                    <a:pt x="1994867" y="97860"/>
                  </a:lnTo>
                  <a:lnTo>
                    <a:pt x="1995708" y="97860"/>
                  </a:lnTo>
                  <a:cubicBezTo>
                    <a:pt x="1993919" y="82602"/>
                    <a:pt x="1990868" y="61136"/>
                    <a:pt x="1990868" y="43669"/>
                  </a:cubicBezTo>
                  <a:lnTo>
                    <a:pt x="1990868" y="2631"/>
                  </a:lnTo>
                  <a:lnTo>
                    <a:pt x="2026645" y="2631"/>
                  </a:lnTo>
                  <a:lnTo>
                    <a:pt x="2026645" y="144580"/>
                  </a:lnTo>
                  <a:lnTo>
                    <a:pt x="1988237" y="144580"/>
                  </a:lnTo>
                  <a:lnTo>
                    <a:pt x="1956775" y="81024"/>
                  </a:lnTo>
                  <a:lnTo>
                    <a:pt x="1943201" y="49351"/>
                  </a:lnTo>
                  <a:lnTo>
                    <a:pt x="1942359" y="49351"/>
                  </a:lnTo>
                  <a:cubicBezTo>
                    <a:pt x="1944148" y="65555"/>
                    <a:pt x="1947199" y="86074"/>
                    <a:pt x="1947199" y="103542"/>
                  </a:cubicBezTo>
                  <a:lnTo>
                    <a:pt x="1947199" y="144580"/>
                  </a:lnTo>
                  <a:lnTo>
                    <a:pt x="1911423" y="144580"/>
                  </a:lnTo>
                  <a:lnTo>
                    <a:pt x="1911423" y="2631"/>
                  </a:lnTo>
                  <a:close/>
                  <a:moveTo>
                    <a:pt x="2083046" y="95650"/>
                  </a:moveTo>
                  <a:lnTo>
                    <a:pt x="2040219" y="2631"/>
                  </a:lnTo>
                  <a:lnTo>
                    <a:pt x="2080415" y="2631"/>
                  </a:lnTo>
                  <a:lnTo>
                    <a:pt x="2090938" y="32304"/>
                  </a:lnTo>
                  <a:cubicBezTo>
                    <a:pt x="2094410" y="43037"/>
                    <a:pt x="2097882" y="52823"/>
                    <a:pt x="2101671" y="63977"/>
                  </a:cubicBezTo>
                  <a:lnTo>
                    <a:pt x="2102513" y="63977"/>
                  </a:lnTo>
                  <a:cubicBezTo>
                    <a:pt x="2106195" y="52823"/>
                    <a:pt x="2109983" y="43037"/>
                    <a:pt x="2113666" y="32304"/>
                  </a:cubicBezTo>
                  <a:lnTo>
                    <a:pt x="2124189" y="2631"/>
                  </a:lnTo>
                  <a:lnTo>
                    <a:pt x="2163543" y="2631"/>
                  </a:lnTo>
                  <a:lnTo>
                    <a:pt x="2120716" y="95650"/>
                  </a:lnTo>
                  <a:lnTo>
                    <a:pt x="2120716" y="144580"/>
                  </a:lnTo>
                  <a:lnTo>
                    <a:pt x="2083151" y="144580"/>
                  </a:lnTo>
                  <a:lnTo>
                    <a:pt x="2083151" y="95650"/>
                  </a:lnTo>
                  <a:close/>
                </a:path>
              </a:pathLst>
            </a:custGeom>
            <a:solidFill>
              <a:schemeClr val="bg1"/>
            </a:solidFill>
            <a:ln w="10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AE0BB77-AAC8-28F0-C86C-D8CA08C8C5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05783" y="2088458"/>
              <a:ext cx="2116031" cy="75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9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17 1 Column Title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1">
            <a:extLst>
              <a:ext uri="{FF2B5EF4-FFF2-40B4-BE49-F238E27FC236}">
                <a16:creationId xmlns:a16="http://schemas.microsoft.com/office/drawing/2014/main" id="{C1771ECE-EE38-1343-B384-DBD05AABB5F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766812" y="2023247"/>
            <a:ext cx="10700445" cy="3709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lvl1pPr marL="26978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 sz="2199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371335" marR="0" lvl="1" indent="-1404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 sz="21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2pPr>
            <a:lvl3pPr marL="571286" marR="0" lvl="2" indent="-1340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boto" panose="02000000000000000000" pitchFamily="2" charset="0"/>
              <a:buChar char="–"/>
              <a:tabLst/>
              <a:defRPr sz="19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3pPr>
            <a:lvl4pPr marL="772823" marR="0" lvl="3" indent="-11743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boto" panose="02000000000000000000" pitchFamily="2" charset="0"/>
              <a:buChar char="–"/>
              <a:defRPr sz="17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4pPr>
            <a:lvl5pPr marL="976317" marR="0" lvl="4" indent="-3042" algn="l" rtl="0">
              <a:lnSpc>
                <a:spcPct val="120000"/>
              </a:lnSpc>
              <a:spcBef>
                <a:spcPts val="268"/>
              </a:spcBef>
              <a:spcAft>
                <a:spcPts val="320"/>
              </a:spcAft>
              <a:buClr>
                <a:schemeClr val="accent1"/>
              </a:buClr>
              <a:buSzPct val="100000"/>
              <a:buFont typeface="Arial"/>
              <a:buNone/>
              <a:defRPr sz="734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42438" marR="0" lvl="5" indent="-64482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86516" marR="0" lvl="6" indent="-63126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30597" marR="0" lvl="7" indent="-70233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74676" marR="0" lvl="8" indent="-68879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9B66492-0EEF-024F-AFDC-BCF7A6885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4" y="885679"/>
            <a:ext cx="10700445" cy="521260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marL="0" indent="0">
              <a:buNone/>
              <a:defRPr sz="2999" b="1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6C84B3-B5C7-2344-BFFC-7B1AF9675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812" y="1406939"/>
            <a:ext cx="10700445" cy="421297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>
              <a:buNone/>
              <a:defRPr sz="1999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960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9B66492-0EEF-024F-AFDC-BCF7A6885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4" y="333145"/>
            <a:ext cx="10700445" cy="601286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marL="0" indent="0">
              <a:buNone/>
              <a:defRPr sz="2998" b="1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  <a:lvl2pPr marL="228440" indent="0">
              <a:buNone/>
              <a:defRPr/>
            </a:lvl2pPr>
            <a:lvl3pPr marL="456881" indent="0">
              <a:buNone/>
              <a:defRPr/>
            </a:lvl3pPr>
            <a:lvl4pPr marL="685320" indent="0">
              <a:buNone/>
              <a:defRPr/>
            </a:lvl4pPr>
            <a:lvl5pPr marL="913762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87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6C84B3-B5C7-2344-BFFC-7B1AF9675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998" y="1125096"/>
            <a:ext cx="10743260" cy="373773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999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521E36-73AE-CE42-A3B1-4C0E31D2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42" y="489084"/>
            <a:ext cx="10742516" cy="62525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b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50AD1-6D36-0AF4-19B6-61F6F19A16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3997" y="1626362"/>
            <a:ext cx="10742516" cy="474055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969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enter slide title sentence case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D0F259-2D09-4198-5575-B672BF5B0A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anose="020B0604020202020204" pitchFamily="34" charset="0"/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28E7D-E223-8AB5-AFD3-EF0AE05EDAFF}"/>
              </a:ext>
            </a:extLst>
          </p:cNvPr>
          <p:cNvSpPr txBox="1"/>
          <p:nvPr userDrawn="1"/>
        </p:nvSpPr>
        <p:spPr bwMode="auto">
          <a:xfrm>
            <a:off x="5884432" y="1527585"/>
            <a:ext cx="623943" cy="34883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endParaRPr lang="en-US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6176-3D06-CF59-357B-1FB8A2A7CA14}"/>
              </a:ext>
            </a:extLst>
          </p:cNvPr>
          <p:cNvSpPr txBox="1"/>
          <p:nvPr userDrawn="1"/>
        </p:nvSpPr>
        <p:spPr bwMode="auto">
          <a:xfrm>
            <a:off x="7444292" y="1764013"/>
            <a:ext cx="623942" cy="3554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sp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endParaRPr lang="en-US" b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706485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7" y="548640"/>
            <a:ext cx="10972801" cy="7315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CCDC4-75E2-D7FE-D947-4495E81A2A3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</p:spTree>
    <p:extLst>
      <p:ext uri="{BB962C8B-B14F-4D97-AF65-F5344CB8AC3E}">
        <p14:creationId xmlns:p14="http://schemas.microsoft.com/office/powerpoint/2010/main" val="196304502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7 1 Column Tit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1">
            <a:extLst>
              <a:ext uri="{FF2B5EF4-FFF2-40B4-BE49-F238E27FC236}">
                <a16:creationId xmlns:a16="http://schemas.microsoft.com/office/drawing/2014/main" id="{C1771ECE-EE38-1343-B384-DBD05AABB5F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766812" y="1933868"/>
            <a:ext cx="10700445" cy="37987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lvl1pPr marL="26978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 sz="2199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371335" marR="0" lvl="1" indent="-1404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 sz="21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2pPr>
            <a:lvl3pPr marL="571286" marR="0" lvl="2" indent="-1340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boto" panose="02000000000000000000" pitchFamily="2" charset="0"/>
              <a:buChar char="–"/>
              <a:tabLst/>
              <a:defRPr sz="19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3pPr>
            <a:lvl4pPr marL="772823" marR="0" lvl="3" indent="-11743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boto" panose="02000000000000000000" pitchFamily="2" charset="0"/>
              <a:buChar char="–"/>
              <a:defRPr sz="17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4pPr>
            <a:lvl5pPr marL="976317" marR="0" lvl="4" indent="-3042" algn="l" rtl="0">
              <a:lnSpc>
                <a:spcPct val="120000"/>
              </a:lnSpc>
              <a:spcBef>
                <a:spcPts val="268"/>
              </a:spcBef>
              <a:spcAft>
                <a:spcPts val="320"/>
              </a:spcAft>
              <a:buClr>
                <a:schemeClr val="accent1"/>
              </a:buClr>
              <a:buSzPct val="100000"/>
              <a:buFont typeface="Arial"/>
              <a:buNone/>
              <a:defRPr sz="734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42438" marR="0" lvl="5" indent="-64482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86516" marR="0" lvl="6" indent="-63126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30597" marR="0" lvl="7" indent="-70233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74676" marR="0" lvl="8" indent="-68879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9B66492-0EEF-024F-AFDC-BCF7A6885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3" y="796298"/>
            <a:ext cx="10700445" cy="601286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marL="0" indent="0">
              <a:buNone/>
              <a:defRPr sz="2999" b="1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6C84B3-B5C7-2344-BFFC-7B1AF9675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812" y="1397584"/>
            <a:ext cx="10700445" cy="373773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>
              <a:buNone/>
              <a:defRPr sz="1999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721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614138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enter slide title sentence case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D0F259-2D09-4198-5575-B672BF5B0A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anose="020B0604020202020204" pitchFamily="34" charset="0"/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</p:spTree>
    <p:extLst>
      <p:ext uri="{BB962C8B-B14F-4D97-AF65-F5344CB8AC3E}">
        <p14:creationId xmlns:p14="http://schemas.microsoft.com/office/powerpoint/2010/main" val="2553666211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enter slide title sentence case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D0F259-2D09-4198-5575-B672BF5B0A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anose="020B0604020202020204" pitchFamily="34" charset="0"/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</p:spTree>
    <p:extLst>
      <p:ext uri="{BB962C8B-B14F-4D97-AF65-F5344CB8AC3E}">
        <p14:creationId xmlns:p14="http://schemas.microsoft.com/office/powerpoint/2010/main" val="4191447559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enter slide title sentence case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D0F259-2D09-4198-5575-B672BF5B0A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anose="020B0604020202020204" pitchFamily="34" charset="0"/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</p:spTree>
    <p:extLst>
      <p:ext uri="{BB962C8B-B14F-4D97-AF65-F5344CB8AC3E}">
        <p14:creationId xmlns:p14="http://schemas.microsoft.com/office/powerpoint/2010/main" val="2063015570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831E577-45B9-F380-2222-D7CA335B4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3D5F551-A22F-F2E9-0975-16E3468B2DA7}"/>
              </a:ext>
            </a:extLst>
          </p:cNvPr>
          <p:cNvSpPr/>
          <p:nvPr userDrawn="1"/>
        </p:nvSpPr>
        <p:spPr>
          <a:xfrm>
            <a:off x="-1" y="0"/>
            <a:ext cx="12191993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605FCA5-AF89-B0F8-8AE5-00D51D0DCF30}"/>
              </a:ext>
            </a:extLst>
          </p:cNvPr>
          <p:cNvSpPr/>
          <p:nvPr userDrawn="1"/>
        </p:nvSpPr>
        <p:spPr>
          <a:xfrm>
            <a:off x="2438400" y="5257801"/>
            <a:ext cx="7315200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1136C3-E99D-5F8A-60F7-F62184D33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600200"/>
            <a:ext cx="4572000" cy="9144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Case Study Title/Headline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2024D6-4258-EC05-C36C-9F0BF2BE4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5855" y="6273037"/>
            <a:ext cx="1018145" cy="508102"/>
          </a:xfrm>
          <a:prstGeom prst="rect">
            <a:avLst/>
          </a:prstGeom>
        </p:spPr>
      </p:pic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DB2C458F-D03C-04F7-408D-C39F67102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2391186F-78F5-468E-8132-D8E98AD5314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7ED4609-52B1-4DEF-78DA-9EDA4A891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" y="2820836"/>
            <a:ext cx="5257795" cy="381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SOLUTIONS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CD2CC27-DF9D-8DC3-B176-EBE89D452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" y="3278036"/>
            <a:ext cx="5257795" cy="1674963"/>
          </a:xfr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lvl="0"/>
            <a:r>
              <a:rPr lang="en-US"/>
              <a:t>Bullet Point 3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AAB8100-951D-2E63-6207-067E3B1A7C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4605" y="2820836"/>
            <a:ext cx="5257795" cy="381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SOLUTIONS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A31646D-C924-999D-68E4-B1A577F968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605" y="3278036"/>
            <a:ext cx="5257795" cy="1674963"/>
          </a:xfr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lvl="0"/>
            <a:r>
              <a:rPr lang="en-US"/>
              <a:t>Bullet Point 3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24118D1-FEA0-C691-16A4-47D4376552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605" y="699633"/>
            <a:ext cx="5257795" cy="381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CHALLENGES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22F0018F-3159-5091-A01D-01DFBBC76F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4605" y="1156833"/>
            <a:ext cx="5257795" cy="135776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Brief copy explaining the nature of the case study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A9C092C1-C2C6-4621-8F0A-E196534552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67000" y="5257800"/>
            <a:ext cx="6858000" cy="5357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“Quotation statement here…”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06E1539-62A9-A740-3709-4C7B0BEAD5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2800" y="5793546"/>
            <a:ext cx="5486400" cy="36482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  <a:ea typeface="Roboto Mono" panose="00000009000000000000" pitchFamily="49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| Company and Position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039EA3-B2B8-7D97-E320-3FC09C39301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820836"/>
            <a:ext cx="0" cy="21321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038CCA95-17CF-2A08-D26C-A67A8851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72492" y="6356350"/>
            <a:ext cx="18288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Inter"/>
                <a:cs typeface="Inter"/>
                <a:sym typeface="Inter"/>
              </a:rPr>
              <a:t>© 2025 DDN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D46D6EE6-4714-506A-F347-FD8FC8ED76C3}"/>
              </a:ext>
            </a:extLst>
          </p:cNvPr>
          <p:cNvSpPr/>
          <p:nvPr userDrawn="1"/>
        </p:nvSpPr>
        <p:spPr>
          <a:xfrm>
            <a:off x="-228600" y="664403"/>
            <a:ext cx="2362200" cy="859597"/>
          </a:xfrm>
          <a:prstGeom prst="roundRect">
            <a:avLst>
              <a:gd name="adj" fmla="val 914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7E22-C527-446E-FC1C-A4FB45F6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42" y="491084"/>
            <a:ext cx="10742516" cy="6252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29052-4042-D774-A750-7B2AE698D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97" y="1245775"/>
            <a:ext cx="10742516" cy="51211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accent1"/>
              </a:buClr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chemeClr val="accent3"/>
              </a:buClr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89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D068-E926-CCD3-09E3-74C640FF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42" y="491084"/>
            <a:ext cx="10742516" cy="600036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99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1BD191-FD6B-BC99-72CB-A9F71E76F6CB}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A07F98-E1B8-5407-3B1F-041EF46FE2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893"/>
              <a:ext cx="12188823" cy="685621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1E2421-27C5-6A10-274C-012A79AD2FBC}"/>
                </a:ext>
              </a:extLst>
            </p:cNvPr>
            <p:cNvSpPr/>
            <p:nvPr userDrawn="1"/>
          </p:nvSpPr>
          <p:spPr bwMode="auto">
            <a:xfrm>
              <a:off x="4328160" y="0"/>
              <a:ext cx="7863840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182880" rIns="182880" rtlCol="0" anchor="ctr" anchorCtr="1"/>
            <a:lstStyle/>
            <a:p>
              <a:pPr lvl="0" fontAlgn="base">
                <a:lnSpc>
                  <a:spcPct val="95000"/>
                </a:lnSpc>
                <a:spcBef>
                  <a:spcPts val="1080"/>
                </a:spcBef>
                <a:spcAft>
                  <a:spcPct val="0"/>
                </a:spcAft>
              </a:pPr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6D8434-26AA-0A26-8F0E-0A47CBCA12A0}"/>
              </a:ext>
            </a:extLst>
          </p:cNvPr>
          <p:cNvSpPr txBox="1"/>
          <p:nvPr userDrawn="1"/>
        </p:nvSpPr>
        <p:spPr bwMode="auto">
          <a:xfrm>
            <a:off x="1704974" y="4322600"/>
            <a:ext cx="2958010" cy="60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50" b="1">
                <a:solidFill>
                  <a:schemeClr val="bg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5pPr>
            <a:lvl6pPr marL="3430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6pPr>
            <a:lvl7pPr marL="686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7pPr>
            <a:lvl8pPr marL="102900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8pPr>
            <a:lvl9pPr marL="137201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/>
            <a:r>
              <a:rPr lang="en-GB" sz="4800" b="0">
                <a:latin typeface="+mj-lt"/>
                <a:ea typeface="Source Sans Pro" panose="020B0503030403020204" pitchFamily="34" charset="0"/>
              </a:rPr>
              <a:t>Thank You</a:t>
            </a:r>
            <a:endParaRPr lang="en-US" sz="4800" b="0" err="1">
              <a:latin typeface="+mj-lt"/>
              <a:ea typeface="Source Sans Pro" panose="020B0503030403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D8D0A2-126D-197D-7675-7D6058F98984}"/>
              </a:ext>
            </a:extLst>
          </p:cNvPr>
          <p:cNvGrpSpPr/>
          <p:nvPr userDrawn="1"/>
        </p:nvGrpSpPr>
        <p:grpSpPr>
          <a:xfrm>
            <a:off x="1704974" y="2185901"/>
            <a:ext cx="2670372" cy="1399119"/>
            <a:chOff x="1754622" y="2088458"/>
            <a:chExt cx="2670372" cy="1399119"/>
          </a:xfrm>
        </p:grpSpPr>
        <p:grpSp>
          <p:nvGrpSpPr>
            <p:cNvPr id="5" name="Graphic 5066">
              <a:extLst>
                <a:ext uri="{FF2B5EF4-FFF2-40B4-BE49-F238E27FC236}">
                  <a16:creationId xmlns:a16="http://schemas.microsoft.com/office/drawing/2014/main" id="{4DEC0851-3835-B822-ABE4-2C98FF78EF1A}"/>
                </a:ext>
              </a:extLst>
            </p:cNvPr>
            <p:cNvGrpSpPr/>
            <p:nvPr/>
          </p:nvGrpSpPr>
          <p:grpSpPr>
            <a:xfrm>
              <a:off x="1754622" y="2851678"/>
              <a:ext cx="2670372" cy="635899"/>
              <a:chOff x="1754622" y="2851678"/>
              <a:chExt cx="2670372" cy="635899"/>
            </a:xfrm>
            <a:solidFill>
              <a:schemeClr val="bg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AB0C14B-9513-980A-637F-689299709F1F}"/>
                  </a:ext>
                </a:extLst>
              </p:cNvPr>
              <p:cNvSpPr/>
              <p:nvPr/>
            </p:nvSpPr>
            <p:spPr>
              <a:xfrm>
                <a:off x="1859099" y="2956132"/>
                <a:ext cx="2461541" cy="427215"/>
              </a:xfrm>
              <a:custGeom>
                <a:avLst/>
                <a:gdLst>
                  <a:gd name="connsiteX0" fmla="*/ 2420925 w 2461541"/>
                  <a:gd name="connsiteY0" fmla="*/ 427216 h 427215"/>
                  <a:gd name="connsiteX1" fmla="*/ 40512 w 2461541"/>
                  <a:gd name="connsiteY1" fmla="*/ 427216 h 427215"/>
                  <a:gd name="connsiteX2" fmla="*/ 0 w 2461541"/>
                  <a:gd name="connsiteY2" fmla="*/ 386704 h 427215"/>
                  <a:gd name="connsiteX3" fmla="*/ 0 w 2461541"/>
                  <a:gd name="connsiteY3" fmla="*/ 40512 h 427215"/>
                  <a:gd name="connsiteX4" fmla="*/ 40512 w 2461541"/>
                  <a:gd name="connsiteY4" fmla="*/ 0 h 427215"/>
                  <a:gd name="connsiteX5" fmla="*/ 2421030 w 2461541"/>
                  <a:gd name="connsiteY5" fmla="*/ 0 h 427215"/>
                  <a:gd name="connsiteX6" fmla="*/ 2461542 w 2461541"/>
                  <a:gd name="connsiteY6" fmla="*/ 40512 h 427215"/>
                  <a:gd name="connsiteX7" fmla="*/ 2461542 w 2461541"/>
                  <a:gd name="connsiteY7" fmla="*/ 386704 h 427215"/>
                  <a:gd name="connsiteX8" fmla="*/ 2420925 w 2461541"/>
                  <a:gd name="connsiteY8" fmla="*/ 427216 h 427215"/>
                  <a:gd name="connsiteX9" fmla="*/ 40512 w 2461541"/>
                  <a:gd name="connsiteY9" fmla="*/ 25570 h 427215"/>
                  <a:gd name="connsiteX10" fmla="*/ 25570 w 2461541"/>
                  <a:gd name="connsiteY10" fmla="*/ 40512 h 427215"/>
                  <a:gd name="connsiteX11" fmla="*/ 25570 w 2461541"/>
                  <a:gd name="connsiteY11" fmla="*/ 386704 h 427215"/>
                  <a:gd name="connsiteX12" fmla="*/ 40512 w 2461541"/>
                  <a:gd name="connsiteY12" fmla="*/ 401646 h 427215"/>
                  <a:gd name="connsiteX13" fmla="*/ 2421030 w 2461541"/>
                  <a:gd name="connsiteY13" fmla="*/ 401646 h 427215"/>
                  <a:gd name="connsiteX14" fmla="*/ 2435972 w 2461541"/>
                  <a:gd name="connsiteY14" fmla="*/ 386704 h 427215"/>
                  <a:gd name="connsiteX15" fmla="*/ 2435972 w 2461541"/>
                  <a:gd name="connsiteY15" fmla="*/ 40512 h 427215"/>
                  <a:gd name="connsiteX16" fmla="*/ 2421030 w 2461541"/>
                  <a:gd name="connsiteY16" fmla="*/ 25570 h 427215"/>
                  <a:gd name="connsiteX17" fmla="*/ 40512 w 2461541"/>
                  <a:gd name="connsiteY17" fmla="*/ 25570 h 42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1541" h="427215">
                    <a:moveTo>
                      <a:pt x="2420925" y="427216"/>
                    </a:moveTo>
                    <a:lnTo>
                      <a:pt x="40512" y="427216"/>
                    </a:lnTo>
                    <a:cubicBezTo>
                      <a:pt x="18204" y="427216"/>
                      <a:pt x="0" y="409012"/>
                      <a:pt x="0" y="386704"/>
                    </a:cubicBezTo>
                    <a:lnTo>
                      <a:pt x="0" y="40512"/>
                    </a:lnTo>
                    <a:cubicBezTo>
                      <a:pt x="0" y="18204"/>
                      <a:pt x="18204" y="0"/>
                      <a:pt x="40512" y="0"/>
                    </a:cubicBezTo>
                    <a:lnTo>
                      <a:pt x="2421030" y="0"/>
                    </a:lnTo>
                    <a:cubicBezTo>
                      <a:pt x="2443338" y="0"/>
                      <a:pt x="2461542" y="18204"/>
                      <a:pt x="2461542" y="40512"/>
                    </a:cubicBezTo>
                    <a:lnTo>
                      <a:pt x="2461542" y="386704"/>
                    </a:lnTo>
                    <a:cubicBezTo>
                      <a:pt x="2461542" y="409012"/>
                      <a:pt x="2443338" y="427216"/>
                      <a:pt x="2420925" y="427216"/>
                    </a:cubicBezTo>
                    <a:close/>
                    <a:moveTo>
                      <a:pt x="40512" y="25570"/>
                    </a:moveTo>
                    <a:cubicBezTo>
                      <a:pt x="32304" y="25570"/>
                      <a:pt x="25570" y="32304"/>
                      <a:pt x="25570" y="40512"/>
                    </a:cubicBezTo>
                    <a:lnTo>
                      <a:pt x="25570" y="386704"/>
                    </a:lnTo>
                    <a:cubicBezTo>
                      <a:pt x="25570" y="394912"/>
                      <a:pt x="32304" y="401646"/>
                      <a:pt x="40512" y="401646"/>
                    </a:cubicBezTo>
                    <a:lnTo>
                      <a:pt x="2421030" y="401646"/>
                    </a:lnTo>
                    <a:cubicBezTo>
                      <a:pt x="2429238" y="401646"/>
                      <a:pt x="2435972" y="394912"/>
                      <a:pt x="2435972" y="386704"/>
                    </a:cubicBezTo>
                    <a:lnTo>
                      <a:pt x="2435972" y="40512"/>
                    </a:lnTo>
                    <a:cubicBezTo>
                      <a:pt x="2435972" y="32304"/>
                      <a:pt x="2429238" y="25570"/>
                      <a:pt x="2421030" y="25570"/>
                    </a:cubicBezTo>
                    <a:lnTo>
                      <a:pt x="40512" y="25570"/>
                    </a:lnTo>
                    <a:close/>
                  </a:path>
                </a:pathLst>
              </a:custGeom>
              <a:solidFill>
                <a:schemeClr val="bg1"/>
              </a:solidFill>
              <a:ln w="1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5956124-3818-350D-D049-3F47D4AE4737}"/>
                </a:ext>
              </a:extLst>
            </p:cNvPr>
            <p:cNvSpPr/>
            <p:nvPr/>
          </p:nvSpPr>
          <p:spPr>
            <a:xfrm>
              <a:off x="2008098" y="3101133"/>
              <a:ext cx="2163543" cy="147210"/>
            </a:xfrm>
            <a:custGeom>
              <a:avLst/>
              <a:gdLst>
                <a:gd name="connsiteX0" fmla="*/ 37566 w 2163543"/>
                <a:gd name="connsiteY0" fmla="*/ 34093 h 147210"/>
                <a:gd name="connsiteX1" fmla="*/ 0 w 2163543"/>
                <a:gd name="connsiteY1" fmla="*/ 34093 h 147210"/>
                <a:gd name="connsiteX2" fmla="*/ 0 w 2163543"/>
                <a:gd name="connsiteY2" fmla="*/ 2631 h 147210"/>
                <a:gd name="connsiteX3" fmla="*/ 112697 w 2163543"/>
                <a:gd name="connsiteY3" fmla="*/ 2631 h 147210"/>
                <a:gd name="connsiteX4" fmla="*/ 112697 w 2163543"/>
                <a:gd name="connsiteY4" fmla="*/ 34093 h 147210"/>
                <a:gd name="connsiteX5" fmla="*/ 75131 w 2163543"/>
                <a:gd name="connsiteY5" fmla="*/ 34093 h 147210"/>
                <a:gd name="connsiteX6" fmla="*/ 75131 w 2163543"/>
                <a:gd name="connsiteY6" fmla="*/ 144685 h 147210"/>
                <a:gd name="connsiteX7" fmla="*/ 37566 w 2163543"/>
                <a:gd name="connsiteY7" fmla="*/ 144685 h 147210"/>
                <a:gd name="connsiteX8" fmla="*/ 37566 w 2163543"/>
                <a:gd name="connsiteY8" fmla="*/ 34093 h 147210"/>
                <a:gd name="connsiteX9" fmla="*/ 133636 w 2163543"/>
                <a:gd name="connsiteY9" fmla="*/ 2631 h 147210"/>
                <a:gd name="connsiteX10" fmla="*/ 171202 w 2163543"/>
                <a:gd name="connsiteY10" fmla="*/ 2631 h 147210"/>
                <a:gd name="connsiteX11" fmla="*/ 171202 w 2163543"/>
                <a:gd name="connsiteY11" fmla="*/ 55454 h 147210"/>
                <a:gd name="connsiteX12" fmla="*/ 213608 w 2163543"/>
                <a:gd name="connsiteY12" fmla="*/ 55454 h 147210"/>
                <a:gd name="connsiteX13" fmla="*/ 213608 w 2163543"/>
                <a:gd name="connsiteY13" fmla="*/ 2631 h 147210"/>
                <a:gd name="connsiteX14" fmla="*/ 251173 w 2163543"/>
                <a:gd name="connsiteY14" fmla="*/ 2631 h 147210"/>
                <a:gd name="connsiteX15" fmla="*/ 251173 w 2163543"/>
                <a:gd name="connsiteY15" fmla="*/ 144580 h 147210"/>
                <a:gd name="connsiteX16" fmla="*/ 213608 w 2163543"/>
                <a:gd name="connsiteY16" fmla="*/ 144580 h 147210"/>
                <a:gd name="connsiteX17" fmla="*/ 213608 w 2163543"/>
                <a:gd name="connsiteY17" fmla="*/ 88179 h 147210"/>
                <a:gd name="connsiteX18" fmla="*/ 171202 w 2163543"/>
                <a:gd name="connsiteY18" fmla="*/ 88179 h 147210"/>
                <a:gd name="connsiteX19" fmla="*/ 171202 w 2163543"/>
                <a:gd name="connsiteY19" fmla="*/ 144580 h 147210"/>
                <a:gd name="connsiteX20" fmla="*/ 133636 w 2163543"/>
                <a:gd name="connsiteY20" fmla="*/ 144580 h 147210"/>
                <a:gd name="connsiteX21" fmla="*/ 133636 w 2163543"/>
                <a:gd name="connsiteY21" fmla="*/ 2631 h 147210"/>
                <a:gd name="connsiteX22" fmla="*/ 282636 w 2163543"/>
                <a:gd name="connsiteY22" fmla="*/ 2631 h 147210"/>
                <a:gd name="connsiteX23" fmla="*/ 374393 w 2163543"/>
                <a:gd name="connsiteY23" fmla="*/ 2631 h 147210"/>
                <a:gd name="connsiteX24" fmla="*/ 374393 w 2163543"/>
                <a:gd name="connsiteY24" fmla="*/ 34093 h 147210"/>
                <a:gd name="connsiteX25" fmla="*/ 320201 w 2163543"/>
                <a:gd name="connsiteY25" fmla="*/ 34093 h 147210"/>
                <a:gd name="connsiteX26" fmla="*/ 320201 w 2163543"/>
                <a:gd name="connsiteY26" fmla="*/ 56401 h 147210"/>
                <a:gd name="connsiteX27" fmla="*/ 366501 w 2163543"/>
                <a:gd name="connsiteY27" fmla="*/ 56401 h 147210"/>
                <a:gd name="connsiteX28" fmla="*/ 366501 w 2163543"/>
                <a:gd name="connsiteY28" fmla="*/ 87863 h 147210"/>
                <a:gd name="connsiteX29" fmla="*/ 320201 w 2163543"/>
                <a:gd name="connsiteY29" fmla="*/ 87863 h 147210"/>
                <a:gd name="connsiteX30" fmla="*/ 320201 w 2163543"/>
                <a:gd name="connsiteY30" fmla="*/ 113223 h 147210"/>
                <a:gd name="connsiteX31" fmla="*/ 376602 w 2163543"/>
                <a:gd name="connsiteY31" fmla="*/ 113223 h 147210"/>
                <a:gd name="connsiteX32" fmla="*/ 376602 w 2163543"/>
                <a:gd name="connsiteY32" fmla="*/ 144685 h 147210"/>
                <a:gd name="connsiteX33" fmla="*/ 282636 w 2163543"/>
                <a:gd name="connsiteY33" fmla="*/ 144685 h 147210"/>
                <a:gd name="connsiteX34" fmla="*/ 282636 w 2163543"/>
                <a:gd name="connsiteY34" fmla="*/ 2631 h 147210"/>
                <a:gd name="connsiteX35" fmla="*/ 473094 w 2163543"/>
                <a:gd name="connsiteY35" fmla="*/ 2631 h 147210"/>
                <a:gd name="connsiteX36" fmla="*/ 518552 w 2163543"/>
                <a:gd name="connsiteY36" fmla="*/ 2631 h 147210"/>
                <a:gd name="connsiteX37" fmla="*/ 561799 w 2163543"/>
                <a:gd name="connsiteY37" fmla="*/ 144580 h 147210"/>
                <a:gd name="connsiteX38" fmla="*/ 522024 w 2163543"/>
                <a:gd name="connsiteY38" fmla="*/ 144580 h 147210"/>
                <a:gd name="connsiteX39" fmla="*/ 515079 w 2163543"/>
                <a:gd name="connsiteY39" fmla="*/ 114380 h 147210"/>
                <a:gd name="connsiteX40" fmla="*/ 475304 w 2163543"/>
                <a:gd name="connsiteY40" fmla="*/ 114380 h 147210"/>
                <a:gd name="connsiteX41" fmla="*/ 468359 w 2163543"/>
                <a:gd name="connsiteY41" fmla="*/ 144580 h 147210"/>
                <a:gd name="connsiteX42" fmla="*/ 429952 w 2163543"/>
                <a:gd name="connsiteY42" fmla="*/ 144580 h 147210"/>
                <a:gd name="connsiteX43" fmla="*/ 473094 w 2163543"/>
                <a:gd name="connsiteY43" fmla="*/ 2631 h 147210"/>
                <a:gd name="connsiteX44" fmla="*/ 482038 w 2163543"/>
                <a:gd name="connsiteY44" fmla="*/ 85443 h 147210"/>
                <a:gd name="connsiteX45" fmla="*/ 508240 w 2163543"/>
                <a:gd name="connsiteY45" fmla="*/ 85443 h 147210"/>
                <a:gd name="connsiteX46" fmla="*/ 505819 w 2163543"/>
                <a:gd name="connsiteY46" fmla="*/ 75657 h 147210"/>
                <a:gd name="connsiteX47" fmla="*/ 495297 w 2163543"/>
                <a:gd name="connsiteY47" fmla="*/ 30621 h 147210"/>
                <a:gd name="connsiteX48" fmla="*/ 494560 w 2163543"/>
                <a:gd name="connsiteY48" fmla="*/ 30621 h 147210"/>
                <a:gd name="connsiteX49" fmla="*/ 484459 w 2163543"/>
                <a:gd name="connsiteY49" fmla="*/ 75657 h 147210"/>
                <a:gd name="connsiteX50" fmla="*/ 482038 w 2163543"/>
                <a:gd name="connsiteY50" fmla="*/ 85443 h 147210"/>
                <a:gd name="connsiteX51" fmla="*/ 575373 w 2163543"/>
                <a:gd name="connsiteY51" fmla="*/ 2631 h 147210"/>
                <a:gd name="connsiteX52" fmla="*/ 612939 w 2163543"/>
                <a:gd name="connsiteY52" fmla="*/ 2631 h 147210"/>
                <a:gd name="connsiteX53" fmla="*/ 612939 w 2163543"/>
                <a:gd name="connsiteY53" fmla="*/ 144580 h 147210"/>
                <a:gd name="connsiteX54" fmla="*/ 575373 w 2163543"/>
                <a:gd name="connsiteY54" fmla="*/ 144580 h 147210"/>
                <a:gd name="connsiteX55" fmla="*/ 575373 w 2163543"/>
                <a:gd name="connsiteY55" fmla="*/ 2631 h 147210"/>
                <a:gd name="connsiteX56" fmla="*/ 688070 w 2163543"/>
                <a:gd name="connsiteY56" fmla="*/ 2631 h 147210"/>
                <a:gd name="connsiteX57" fmla="*/ 730055 w 2163543"/>
                <a:gd name="connsiteY57" fmla="*/ 2631 h 147210"/>
                <a:gd name="connsiteX58" fmla="*/ 802976 w 2163543"/>
                <a:gd name="connsiteY58" fmla="*/ 73026 h 147210"/>
                <a:gd name="connsiteX59" fmla="*/ 732160 w 2163543"/>
                <a:gd name="connsiteY59" fmla="*/ 144685 h 147210"/>
                <a:gd name="connsiteX60" fmla="*/ 688070 w 2163543"/>
                <a:gd name="connsiteY60" fmla="*/ 144685 h 147210"/>
                <a:gd name="connsiteX61" fmla="*/ 688070 w 2163543"/>
                <a:gd name="connsiteY61" fmla="*/ 2631 h 147210"/>
                <a:gd name="connsiteX62" fmla="*/ 727845 w 2163543"/>
                <a:gd name="connsiteY62" fmla="*/ 114485 h 147210"/>
                <a:gd name="connsiteX63" fmla="*/ 764569 w 2163543"/>
                <a:gd name="connsiteY63" fmla="*/ 73026 h 147210"/>
                <a:gd name="connsiteX64" fmla="*/ 727845 w 2163543"/>
                <a:gd name="connsiteY64" fmla="*/ 32830 h 147210"/>
                <a:gd name="connsiteX65" fmla="*/ 725636 w 2163543"/>
                <a:gd name="connsiteY65" fmla="*/ 32830 h 147210"/>
                <a:gd name="connsiteX66" fmla="*/ 725636 w 2163543"/>
                <a:gd name="connsiteY66" fmla="*/ 114485 h 147210"/>
                <a:gd name="connsiteX67" fmla="*/ 727845 w 2163543"/>
                <a:gd name="connsiteY67" fmla="*/ 114485 h 147210"/>
                <a:gd name="connsiteX68" fmla="*/ 851485 w 2163543"/>
                <a:gd name="connsiteY68" fmla="*/ 2631 h 147210"/>
                <a:gd name="connsiteX69" fmla="*/ 896943 w 2163543"/>
                <a:gd name="connsiteY69" fmla="*/ 2631 h 147210"/>
                <a:gd name="connsiteX70" fmla="*/ 940191 w 2163543"/>
                <a:gd name="connsiteY70" fmla="*/ 144580 h 147210"/>
                <a:gd name="connsiteX71" fmla="*/ 900415 w 2163543"/>
                <a:gd name="connsiteY71" fmla="*/ 144580 h 147210"/>
                <a:gd name="connsiteX72" fmla="*/ 893470 w 2163543"/>
                <a:gd name="connsiteY72" fmla="*/ 114380 h 147210"/>
                <a:gd name="connsiteX73" fmla="*/ 853695 w 2163543"/>
                <a:gd name="connsiteY73" fmla="*/ 114380 h 147210"/>
                <a:gd name="connsiteX74" fmla="*/ 846750 w 2163543"/>
                <a:gd name="connsiteY74" fmla="*/ 144580 h 147210"/>
                <a:gd name="connsiteX75" fmla="*/ 808343 w 2163543"/>
                <a:gd name="connsiteY75" fmla="*/ 144580 h 147210"/>
                <a:gd name="connsiteX76" fmla="*/ 851485 w 2163543"/>
                <a:gd name="connsiteY76" fmla="*/ 2631 h 147210"/>
                <a:gd name="connsiteX77" fmla="*/ 860430 w 2163543"/>
                <a:gd name="connsiteY77" fmla="*/ 85443 h 147210"/>
                <a:gd name="connsiteX78" fmla="*/ 886631 w 2163543"/>
                <a:gd name="connsiteY78" fmla="*/ 85443 h 147210"/>
                <a:gd name="connsiteX79" fmla="*/ 884211 w 2163543"/>
                <a:gd name="connsiteY79" fmla="*/ 75657 h 147210"/>
                <a:gd name="connsiteX80" fmla="*/ 873688 w 2163543"/>
                <a:gd name="connsiteY80" fmla="*/ 30621 h 147210"/>
                <a:gd name="connsiteX81" fmla="*/ 872846 w 2163543"/>
                <a:gd name="connsiteY81" fmla="*/ 30621 h 147210"/>
                <a:gd name="connsiteX82" fmla="*/ 862745 w 2163543"/>
                <a:gd name="connsiteY82" fmla="*/ 75657 h 147210"/>
                <a:gd name="connsiteX83" fmla="*/ 860430 w 2163543"/>
                <a:gd name="connsiteY83" fmla="*/ 85443 h 147210"/>
                <a:gd name="connsiteX84" fmla="*/ 963340 w 2163543"/>
                <a:gd name="connsiteY84" fmla="*/ 34093 h 147210"/>
                <a:gd name="connsiteX85" fmla="*/ 925775 w 2163543"/>
                <a:gd name="connsiteY85" fmla="*/ 34093 h 147210"/>
                <a:gd name="connsiteX86" fmla="*/ 925775 w 2163543"/>
                <a:gd name="connsiteY86" fmla="*/ 2631 h 147210"/>
                <a:gd name="connsiteX87" fmla="*/ 1038471 w 2163543"/>
                <a:gd name="connsiteY87" fmla="*/ 2631 h 147210"/>
                <a:gd name="connsiteX88" fmla="*/ 1038471 w 2163543"/>
                <a:gd name="connsiteY88" fmla="*/ 34093 h 147210"/>
                <a:gd name="connsiteX89" fmla="*/ 1000906 w 2163543"/>
                <a:gd name="connsiteY89" fmla="*/ 34093 h 147210"/>
                <a:gd name="connsiteX90" fmla="*/ 1000906 w 2163543"/>
                <a:gd name="connsiteY90" fmla="*/ 144685 h 147210"/>
                <a:gd name="connsiteX91" fmla="*/ 963340 w 2163543"/>
                <a:gd name="connsiteY91" fmla="*/ 144685 h 147210"/>
                <a:gd name="connsiteX92" fmla="*/ 963340 w 2163543"/>
                <a:gd name="connsiteY92" fmla="*/ 34093 h 147210"/>
                <a:gd name="connsiteX93" fmla="*/ 1076037 w 2163543"/>
                <a:gd name="connsiteY93" fmla="*/ 2631 h 147210"/>
                <a:gd name="connsiteX94" fmla="*/ 1121494 w 2163543"/>
                <a:gd name="connsiteY94" fmla="*/ 2631 h 147210"/>
                <a:gd name="connsiteX95" fmla="*/ 1164742 w 2163543"/>
                <a:gd name="connsiteY95" fmla="*/ 144580 h 147210"/>
                <a:gd name="connsiteX96" fmla="*/ 1124967 w 2163543"/>
                <a:gd name="connsiteY96" fmla="*/ 144580 h 147210"/>
                <a:gd name="connsiteX97" fmla="*/ 1118022 w 2163543"/>
                <a:gd name="connsiteY97" fmla="*/ 114380 h 147210"/>
                <a:gd name="connsiteX98" fmla="*/ 1078247 w 2163543"/>
                <a:gd name="connsiteY98" fmla="*/ 114380 h 147210"/>
                <a:gd name="connsiteX99" fmla="*/ 1071302 w 2163543"/>
                <a:gd name="connsiteY99" fmla="*/ 144580 h 147210"/>
                <a:gd name="connsiteX100" fmla="*/ 1032894 w 2163543"/>
                <a:gd name="connsiteY100" fmla="*/ 144580 h 147210"/>
                <a:gd name="connsiteX101" fmla="*/ 1076037 w 2163543"/>
                <a:gd name="connsiteY101" fmla="*/ 2631 h 147210"/>
                <a:gd name="connsiteX102" fmla="*/ 1084981 w 2163543"/>
                <a:gd name="connsiteY102" fmla="*/ 85443 h 147210"/>
                <a:gd name="connsiteX103" fmla="*/ 1111182 w 2163543"/>
                <a:gd name="connsiteY103" fmla="*/ 85443 h 147210"/>
                <a:gd name="connsiteX104" fmla="*/ 1108762 w 2163543"/>
                <a:gd name="connsiteY104" fmla="*/ 75657 h 147210"/>
                <a:gd name="connsiteX105" fmla="*/ 1098239 w 2163543"/>
                <a:gd name="connsiteY105" fmla="*/ 30621 h 147210"/>
                <a:gd name="connsiteX106" fmla="*/ 1097398 w 2163543"/>
                <a:gd name="connsiteY106" fmla="*/ 30621 h 147210"/>
                <a:gd name="connsiteX107" fmla="*/ 1087401 w 2163543"/>
                <a:gd name="connsiteY107" fmla="*/ 75657 h 147210"/>
                <a:gd name="connsiteX108" fmla="*/ 1084981 w 2163543"/>
                <a:gd name="connsiteY108" fmla="*/ 85443 h 147210"/>
                <a:gd name="connsiteX109" fmla="*/ 1215882 w 2163543"/>
                <a:gd name="connsiteY109" fmla="*/ 74710 h 147210"/>
                <a:gd name="connsiteX110" fmla="*/ 1284489 w 2163543"/>
                <a:gd name="connsiteY110" fmla="*/ 0 h 147210"/>
                <a:gd name="connsiteX111" fmla="*/ 1328578 w 2163543"/>
                <a:gd name="connsiteY111" fmla="*/ 18835 h 147210"/>
                <a:gd name="connsiteX112" fmla="*/ 1308901 w 2163543"/>
                <a:gd name="connsiteY112" fmla="*/ 42827 h 147210"/>
                <a:gd name="connsiteX113" fmla="*/ 1285331 w 2163543"/>
                <a:gd name="connsiteY113" fmla="*/ 32304 h 147210"/>
                <a:gd name="connsiteX114" fmla="*/ 1254289 w 2163543"/>
                <a:gd name="connsiteY114" fmla="*/ 73342 h 147210"/>
                <a:gd name="connsiteX115" fmla="*/ 1284910 w 2163543"/>
                <a:gd name="connsiteY115" fmla="*/ 114801 h 147210"/>
                <a:gd name="connsiteX116" fmla="*/ 1310690 w 2163543"/>
                <a:gd name="connsiteY116" fmla="*/ 102595 h 147210"/>
                <a:gd name="connsiteX117" fmla="*/ 1330367 w 2163543"/>
                <a:gd name="connsiteY117" fmla="*/ 126165 h 147210"/>
                <a:gd name="connsiteX118" fmla="*/ 1283647 w 2163543"/>
                <a:gd name="connsiteY118" fmla="*/ 147105 h 147210"/>
                <a:gd name="connsiteX119" fmla="*/ 1215882 w 2163543"/>
                <a:gd name="connsiteY119" fmla="*/ 74710 h 147210"/>
                <a:gd name="connsiteX120" fmla="*/ 1335102 w 2163543"/>
                <a:gd name="connsiteY120" fmla="*/ 72921 h 147210"/>
                <a:gd name="connsiteX121" fmla="*/ 1401079 w 2163543"/>
                <a:gd name="connsiteY121" fmla="*/ 0 h 147210"/>
                <a:gd name="connsiteX122" fmla="*/ 1467055 w 2163543"/>
                <a:gd name="connsiteY122" fmla="*/ 72921 h 147210"/>
                <a:gd name="connsiteX123" fmla="*/ 1401079 w 2163543"/>
                <a:gd name="connsiteY123" fmla="*/ 147210 h 147210"/>
                <a:gd name="connsiteX124" fmla="*/ 1335102 w 2163543"/>
                <a:gd name="connsiteY124" fmla="*/ 72921 h 147210"/>
                <a:gd name="connsiteX125" fmla="*/ 1428648 w 2163543"/>
                <a:gd name="connsiteY125" fmla="*/ 72921 h 147210"/>
                <a:gd name="connsiteX126" fmla="*/ 1401079 w 2163543"/>
                <a:gd name="connsiteY126" fmla="*/ 32304 h 147210"/>
                <a:gd name="connsiteX127" fmla="*/ 1373510 w 2163543"/>
                <a:gd name="connsiteY127" fmla="*/ 72921 h 147210"/>
                <a:gd name="connsiteX128" fmla="*/ 1401079 w 2163543"/>
                <a:gd name="connsiteY128" fmla="*/ 114906 h 147210"/>
                <a:gd name="connsiteX129" fmla="*/ 1428648 w 2163543"/>
                <a:gd name="connsiteY129" fmla="*/ 72921 h 147210"/>
                <a:gd name="connsiteX130" fmla="*/ 1492414 w 2163543"/>
                <a:gd name="connsiteY130" fmla="*/ 2631 h 147210"/>
                <a:gd name="connsiteX131" fmla="*/ 1532611 w 2163543"/>
                <a:gd name="connsiteY131" fmla="*/ 2631 h 147210"/>
                <a:gd name="connsiteX132" fmla="*/ 1553971 w 2163543"/>
                <a:gd name="connsiteY132" fmla="*/ 60715 h 147210"/>
                <a:gd name="connsiteX133" fmla="*/ 1561442 w 2163543"/>
                <a:gd name="connsiteY133" fmla="*/ 85654 h 147210"/>
                <a:gd name="connsiteX134" fmla="*/ 1562284 w 2163543"/>
                <a:gd name="connsiteY134" fmla="*/ 85654 h 147210"/>
                <a:gd name="connsiteX135" fmla="*/ 1569755 w 2163543"/>
                <a:gd name="connsiteY135" fmla="*/ 60715 h 147210"/>
                <a:gd name="connsiteX136" fmla="*/ 1590274 w 2163543"/>
                <a:gd name="connsiteY136" fmla="*/ 2631 h 147210"/>
                <a:gd name="connsiteX137" fmla="*/ 1630470 w 2163543"/>
                <a:gd name="connsiteY137" fmla="*/ 2631 h 147210"/>
                <a:gd name="connsiteX138" fmla="*/ 1630470 w 2163543"/>
                <a:gd name="connsiteY138" fmla="*/ 144580 h 147210"/>
                <a:gd name="connsiteX139" fmla="*/ 1596377 w 2163543"/>
                <a:gd name="connsiteY139" fmla="*/ 144580 h 147210"/>
                <a:gd name="connsiteX140" fmla="*/ 1596377 w 2163543"/>
                <a:gd name="connsiteY140" fmla="*/ 102595 h 147210"/>
                <a:gd name="connsiteX141" fmla="*/ 1601218 w 2163543"/>
                <a:gd name="connsiteY141" fmla="*/ 51876 h 147210"/>
                <a:gd name="connsiteX142" fmla="*/ 1600376 w 2163543"/>
                <a:gd name="connsiteY142" fmla="*/ 51876 h 147210"/>
                <a:gd name="connsiteX143" fmla="*/ 1588591 w 2163543"/>
                <a:gd name="connsiteY143" fmla="*/ 85969 h 147210"/>
                <a:gd name="connsiteX144" fmla="*/ 1571123 w 2163543"/>
                <a:gd name="connsiteY144" fmla="*/ 132900 h 147210"/>
                <a:gd name="connsiteX145" fmla="*/ 1551025 w 2163543"/>
                <a:gd name="connsiteY145" fmla="*/ 132900 h 147210"/>
                <a:gd name="connsiteX146" fmla="*/ 1533558 w 2163543"/>
                <a:gd name="connsiteY146" fmla="*/ 85969 h 147210"/>
                <a:gd name="connsiteX147" fmla="*/ 1522193 w 2163543"/>
                <a:gd name="connsiteY147" fmla="*/ 51876 h 147210"/>
                <a:gd name="connsiteX148" fmla="*/ 1521352 w 2163543"/>
                <a:gd name="connsiteY148" fmla="*/ 51876 h 147210"/>
                <a:gd name="connsiteX149" fmla="*/ 1526192 w 2163543"/>
                <a:gd name="connsiteY149" fmla="*/ 102595 h 147210"/>
                <a:gd name="connsiteX150" fmla="*/ 1526192 w 2163543"/>
                <a:gd name="connsiteY150" fmla="*/ 144580 h 147210"/>
                <a:gd name="connsiteX151" fmla="*/ 1492520 w 2163543"/>
                <a:gd name="connsiteY151" fmla="*/ 144580 h 147210"/>
                <a:gd name="connsiteX152" fmla="*/ 1492520 w 2163543"/>
                <a:gd name="connsiteY152" fmla="*/ 2631 h 147210"/>
                <a:gd name="connsiteX153" fmla="*/ 1661933 w 2163543"/>
                <a:gd name="connsiteY153" fmla="*/ 2631 h 147210"/>
                <a:gd name="connsiteX154" fmla="*/ 1713914 w 2163543"/>
                <a:gd name="connsiteY154" fmla="*/ 2631 h 147210"/>
                <a:gd name="connsiteX155" fmla="*/ 1771578 w 2163543"/>
                <a:gd name="connsiteY155" fmla="*/ 49772 h 147210"/>
                <a:gd name="connsiteX156" fmla="*/ 1714756 w 2163543"/>
                <a:gd name="connsiteY156" fmla="*/ 99543 h 147210"/>
                <a:gd name="connsiteX157" fmla="*/ 1699498 w 2163543"/>
                <a:gd name="connsiteY157" fmla="*/ 99543 h 147210"/>
                <a:gd name="connsiteX158" fmla="*/ 1699498 w 2163543"/>
                <a:gd name="connsiteY158" fmla="*/ 144580 h 147210"/>
                <a:gd name="connsiteX159" fmla="*/ 1661933 w 2163543"/>
                <a:gd name="connsiteY159" fmla="*/ 144580 h 147210"/>
                <a:gd name="connsiteX160" fmla="*/ 1661933 w 2163543"/>
                <a:gd name="connsiteY160" fmla="*/ 2631 h 147210"/>
                <a:gd name="connsiteX161" fmla="*/ 1713072 w 2163543"/>
                <a:gd name="connsiteY161" fmla="*/ 69870 h 147210"/>
                <a:gd name="connsiteX162" fmla="*/ 1734959 w 2163543"/>
                <a:gd name="connsiteY162" fmla="*/ 49772 h 147210"/>
                <a:gd name="connsiteX163" fmla="*/ 1712231 w 2163543"/>
                <a:gd name="connsiteY163" fmla="*/ 32304 h 147210"/>
                <a:gd name="connsiteX164" fmla="*/ 1699604 w 2163543"/>
                <a:gd name="connsiteY164" fmla="*/ 32304 h 147210"/>
                <a:gd name="connsiteX165" fmla="*/ 1699604 w 2163543"/>
                <a:gd name="connsiteY165" fmla="*/ 69870 h 147210"/>
                <a:gd name="connsiteX166" fmla="*/ 1713072 w 2163543"/>
                <a:gd name="connsiteY166" fmla="*/ 69870 h 147210"/>
                <a:gd name="connsiteX167" fmla="*/ 1809143 w 2163543"/>
                <a:gd name="connsiteY167" fmla="*/ 2631 h 147210"/>
                <a:gd name="connsiteX168" fmla="*/ 1854601 w 2163543"/>
                <a:gd name="connsiteY168" fmla="*/ 2631 h 147210"/>
                <a:gd name="connsiteX169" fmla="*/ 1897849 w 2163543"/>
                <a:gd name="connsiteY169" fmla="*/ 144580 h 147210"/>
                <a:gd name="connsiteX170" fmla="*/ 1858073 w 2163543"/>
                <a:gd name="connsiteY170" fmla="*/ 144580 h 147210"/>
                <a:gd name="connsiteX171" fmla="*/ 1851128 w 2163543"/>
                <a:gd name="connsiteY171" fmla="*/ 114380 h 147210"/>
                <a:gd name="connsiteX172" fmla="*/ 1811353 w 2163543"/>
                <a:gd name="connsiteY172" fmla="*/ 114380 h 147210"/>
                <a:gd name="connsiteX173" fmla="*/ 1804408 w 2163543"/>
                <a:gd name="connsiteY173" fmla="*/ 144580 h 147210"/>
                <a:gd name="connsiteX174" fmla="*/ 1766001 w 2163543"/>
                <a:gd name="connsiteY174" fmla="*/ 144580 h 147210"/>
                <a:gd name="connsiteX175" fmla="*/ 1809143 w 2163543"/>
                <a:gd name="connsiteY175" fmla="*/ 2631 h 147210"/>
                <a:gd name="connsiteX176" fmla="*/ 1818088 w 2163543"/>
                <a:gd name="connsiteY176" fmla="*/ 85443 h 147210"/>
                <a:gd name="connsiteX177" fmla="*/ 1844289 w 2163543"/>
                <a:gd name="connsiteY177" fmla="*/ 85443 h 147210"/>
                <a:gd name="connsiteX178" fmla="*/ 1841869 w 2163543"/>
                <a:gd name="connsiteY178" fmla="*/ 75657 h 147210"/>
                <a:gd name="connsiteX179" fmla="*/ 1831346 w 2163543"/>
                <a:gd name="connsiteY179" fmla="*/ 30621 h 147210"/>
                <a:gd name="connsiteX180" fmla="*/ 1830504 w 2163543"/>
                <a:gd name="connsiteY180" fmla="*/ 30621 h 147210"/>
                <a:gd name="connsiteX181" fmla="*/ 1820403 w 2163543"/>
                <a:gd name="connsiteY181" fmla="*/ 75657 h 147210"/>
                <a:gd name="connsiteX182" fmla="*/ 1818088 w 2163543"/>
                <a:gd name="connsiteY182" fmla="*/ 85443 h 147210"/>
                <a:gd name="connsiteX183" fmla="*/ 1911423 w 2163543"/>
                <a:gd name="connsiteY183" fmla="*/ 2631 h 147210"/>
                <a:gd name="connsiteX184" fmla="*/ 1949830 w 2163543"/>
                <a:gd name="connsiteY184" fmla="*/ 2631 h 147210"/>
                <a:gd name="connsiteX185" fmla="*/ 1981292 w 2163543"/>
                <a:gd name="connsiteY185" fmla="*/ 65976 h 147210"/>
                <a:gd name="connsiteX186" fmla="*/ 1994867 w 2163543"/>
                <a:gd name="connsiteY186" fmla="*/ 97860 h 147210"/>
                <a:gd name="connsiteX187" fmla="*/ 1995708 w 2163543"/>
                <a:gd name="connsiteY187" fmla="*/ 97860 h 147210"/>
                <a:gd name="connsiteX188" fmla="*/ 1990868 w 2163543"/>
                <a:gd name="connsiteY188" fmla="*/ 43669 h 147210"/>
                <a:gd name="connsiteX189" fmla="*/ 1990868 w 2163543"/>
                <a:gd name="connsiteY189" fmla="*/ 2631 h 147210"/>
                <a:gd name="connsiteX190" fmla="*/ 2026645 w 2163543"/>
                <a:gd name="connsiteY190" fmla="*/ 2631 h 147210"/>
                <a:gd name="connsiteX191" fmla="*/ 2026645 w 2163543"/>
                <a:gd name="connsiteY191" fmla="*/ 144580 h 147210"/>
                <a:gd name="connsiteX192" fmla="*/ 1988237 w 2163543"/>
                <a:gd name="connsiteY192" fmla="*/ 144580 h 147210"/>
                <a:gd name="connsiteX193" fmla="*/ 1956775 w 2163543"/>
                <a:gd name="connsiteY193" fmla="*/ 81024 h 147210"/>
                <a:gd name="connsiteX194" fmla="*/ 1943201 w 2163543"/>
                <a:gd name="connsiteY194" fmla="*/ 49351 h 147210"/>
                <a:gd name="connsiteX195" fmla="*/ 1942359 w 2163543"/>
                <a:gd name="connsiteY195" fmla="*/ 49351 h 147210"/>
                <a:gd name="connsiteX196" fmla="*/ 1947199 w 2163543"/>
                <a:gd name="connsiteY196" fmla="*/ 103542 h 147210"/>
                <a:gd name="connsiteX197" fmla="*/ 1947199 w 2163543"/>
                <a:gd name="connsiteY197" fmla="*/ 144580 h 147210"/>
                <a:gd name="connsiteX198" fmla="*/ 1911423 w 2163543"/>
                <a:gd name="connsiteY198" fmla="*/ 144580 h 147210"/>
                <a:gd name="connsiteX199" fmla="*/ 1911423 w 2163543"/>
                <a:gd name="connsiteY199" fmla="*/ 2631 h 147210"/>
                <a:gd name="connsiteX200" fmla="*/ 2083046 w 2163543"/>
                <a:gd name="connsiteY200" fmla="*/ 95650 h 147210"/>
                <a:gd name="connsiteX201" fmla="*/ 2040219 w 2163543"/>
                <a:gd name="connsiteY201" fmla="*/ 2631 h 147210"/>
                <a:gd name="connsiteX202" fmla="*/ 2080415 w 2163543"/>
                <a:gd name="connsiteY202" fmla="*/ 2631 h 147210"/>
                <a:gd name="connsiteX203" fmla="*/ 2090938 w 2163543"/>
                <a:gd name="connsiteY203" fmla="*/ 32304 h 147210"/>
                <a:gd name="connsiteX204" fmla="*/ 2101671 w 2163543"/>
                <a:gd name="connsiteY204" fmla="*/ 63977 h 147210"/>
                <a:gd name="connsiteX205" fmla="*/ 2102513 w 2163543"/>
                <a:gd name="connsiteY205" fmla="*/ 63977 h 147210"/>
                <a:gd name="connsiteX206" fmla="*/ 2113666 w 2163543"/>
                <a:gd name="connsiteY206" fmla="*/ 32304 h 147210"/>
                <a:gd name="connsiteX207" fmla="*/ 2124189 w 2163543"/>
                <a:gd name="connsiteY207" fmla="*/ 2631 h 147210"/>
                <a:gd name="connsiteX208" fmla="*/ 2163543 w 2163543"/>
                <a:gd name="connsiteY208" fmla="*/ 2631 h 147210"/>
                <a:gd name="connsiteX209" fmla="*/ 2120716 w 2163543"/>
                <a:gd name="connsiteY209" fmla="*/ 95650 h 147210"/>
                <a:gd name="connsiteX210" fmla="*/ 2120716 w 2163543"/>
                <a:gd name="connsiteY210" fmla="*/ 144580 h 147210"/>
                <a:gd name="connsiteX211" fmla="*/ 2083151 w 2163543"/>
                <a:gd name="connsiteY211" fmla="*/ 144580 h 147210"/>
                <a:gd name="connsiteX212" fmla="*/ 2083151 w 2163543"/>
                <a:gd name="connsiteY212" fmla="*/ 95650 h 14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163543" h="147210">
                  <a:moveTo>
                    <a:pt x="37566" y="34093"/>
                  </a:moveTo>
                  <a:lnTo>
                    <a:pt x="0" y="34093"/>
                  </a:lnTo>
                  <a:lnTo>
                    <a:pt x="0" y="2631"/>
                  </a:lnTo>
                  <a:lnTo>
                    <a:pt x="112697" y="2631"/>
                  </a:lnTo>
                  <a:lnTo>
                    <a:pt x="112697" y="34093"/>
                  </a:lnTo>
                  <a:lnTo>
                    <a:pt x="75131" y="34093"/>
                  </a:lnTo>
                  <a:lnTo>
                    <a:pt x="75131" y="144685"/>
                  </a:lnTo>
                  <a:lnTo>
                    <a:pt x="37566" y="144685"/>
                  </a:lnTo>
                  <a:lnTo>
                    <a:pt x="37566" y="34093"/>
                  </a:lnTo>
                  <a:close/>
                  <a:moveTo>
                    <a:pt x="133636" y="2631"/>
                  </a:moveTo>
                  <a:lnTo>
                    <a:pt x="171202" y="2631"/>
                  </a:lnTo>
                  <a:lnTo>
                    <a:pt x="171202" y="55454"/>
                  </a:lnTo>
                  <a:lnTo>
                    <a:pt x="213608" y="55454"/>
                  </a:lnTo>
                  <a:lnTo>
                    <a:pt x="213608" y="2631"/>
                  </a:lnTo>
                  <a:lnTo>
                    <a:pt x="251173" y="2631"/>
                  </a:lnTo>
                  <a:lnTo>
                    <a:pt x="251173" y="144580"/>
                  </a:lnTo>
                  <a:lnTo>
                    <a:pt x="213608" y="144580"/>
                  </a:lnTo>
                  <a:lnTo>
                    <a:pt x="213608" y="88179"/>
                  </a:lnTo>
                  <a:lnTo>
                    <a:pt x="171202" y="88179"/>
                  </a:lnTo>
                  <a:lnTo>
                    <a:pt x="171202" y="144580"/>
                  </a:lnTo>
                  <a:lnTo>
                    <a:pt x="133636" y="144580"/>
                  </a:lnTo>
                  <a:lnTo>
                    <a:pt x="133636" y="2631"/>
                  </a:lnTo>
                  <a:close/>
                  <a:moveTo>
                    <a:pt x="282636" y="2631"/>
                  </a:moveTo>
                  <a:lnTo>
                    <a:pt x="374393" y="2631"/>
                  </a:lnTo>
                  <a:lnTo>
                    <a:pt x="374393" y="34093"/>
                  </a:lnTo>
                  <a:lnTo>
                    <a:pt x="320201" y="34093"/>
                  </a:lnTo>
                  <a:lnTo>
                    <a:pt x="320201" y="56401"/>
                  </a:lnTo>
                  <a:lnTo>
                    <a:pt x="366501" y="56401"/>
                  </a:lnTo>
                  <a:lnTo>
                    <a:pt x="366501" y="87863"/>
                  </a:lnTo>
                  <a:lnTo>
                    <a:pt x="320201" y="87863"/>
                  </a:lnTo>
                  <a:lnTo>
                    <a:pt x="320201" y="113223"/>
                  </a:lnTo>
                  <a:lnTo>
                    <a:pt x="376602" y="113223"/>
                  </a:lnTo>
                  <a:lnTo>
                    <a:pt x="376602" y="144685"/>
                  </a:lnTo>
                  <a:lnTo>
                    <a:pt x="282636" y="144685"/>
                  </a:lnTo>
                  <a:lnTo>
                    <a:pt x="282636" y="2631"/>
                  </a:lnTo>
                  <a:close/>
                  <a:moveTo>
                    <a:pt x="473094" y="2631"/>
                  </a:moveTo>
                  <a:lnTo>
                    <a:pt x="518552" y="2631"/>
                  </a:lnTo>
                  <a:lnTo>
                    <a:pt x="561799" y="144580"/>
                  </a:lnTo>
                  <a:lnTo>
                    <a:pt x="522024" y="144580"/>
                  </a:lnTo>
                  <a:lnTo>
                    <a:pt x="515079" y="114380"/>
                  </a:lnTo>
                  <a:lnTo>
                    <a:pt x="475304" y="114380"/>
                  </a:lnTo>
                  <a:lnTo>
                    <a:pt x="468359" y="144580"/>
                  </a:lnTo>
                  <a:lnTo>
                    <a:pt x="429952" y="144580"/>
                  </a:lnTo>
                  <a:lnTo>
                    <a:pt x="473094" y="2631"/>
                  </a:lnTo>
                  <a:close/>
                  <a:moveTo>
                    <a:pt x="482038" y="85443"/>
                  </a:moveTo>
                  <a:lnTo>
                    <a:pt x="508240" y="85443"/>
                  </a:lnTo>
                  <a:lnTo>
                    <a:pt x="505819" y="75657"/>
                  </a:lnTo>
                  <a:cubicBezTo>
                    <a:pt x="502347" y="62083"/>
                    <a:pt x="498874" y="44826"/>
                    <a:pt x="495297" y="30621"/>
                  </a:cubicBezTo>
                  <a:lnTo>
                    <a:pt x="494560" y="30621"/>
                  </a:lnTo>
                  <a:cubicBezTo>
                    <a:pt x="491509" y="45036"/>
                    <a:pt x="488036" y="62083"/>
                    <a:pt x="484459" y="75657"/>
                  </a:cubicBezTo>
                  <a:lnTo>
                    <a:pt x="482038" y="85443"/>
                  </a:lnTo>
                  <a:close/>
                  <a:moveTo>
                    <a:pt x="575373" y="2631"/>
                  </a:moveTo>
                  <a:lnTo>
                    <a:pt x="612939" y="2631"/>
                  </a:lnTo>
                  <a:lnTo>
                    <a:pt x="612939" y="144580"/>
                  </a:lnTo>
                  <a:lnTo>
                    <a:pt x="575373" y="144580"/>
                  </a:lnTo>
                  <a:lnTo>
                    <a:pt x="575373" y="2631"/>
                  </a:lnTo>
                  <a:close/>
                  <a:moveTo>
                    <a:pt x="688070" y="2631"/>
                  </a:moveTo>
                  <a:lnTo>
                    <a:pt x="730055" y="2631"/>
                  </a:lnTo>
                  <a:cubicBezTo>
                    <a:pt x="773303" y="2631"/>
                    <a:pt x="802976" y="22729"/>
                    <a:pt x="802976" y="73026"/>
                  </a:cubicBezTo>
                  <a:cubicBezTo>
                    <a:pt x="802976" y="123324"/>
                    <a:pt x="773303" y="144685"/>
                    <a:pt x="732160" y="144685"/>
                  </a:cubicBezTo>
                  <a:lnTo>
                    <a:pt x="688070" y="144685"/>
                  </a:lnTo>
                  <a:lnTo>
                    <a:pt x="688070" y="2631"/>
                  </a:lnTo>
                  <a:close/>
                  <a:moveTo>
                    <a:pt x="727845" y="114485"/>
                  </a:moveTo>
                  <a:cubicBezTo>
                    <a:pt x="748364" y="114485"/>
                    <a:pt x="764569" y="106172"/>
                    <a:pt x="764569" y="73026"/>
                  </a:cubicBezTo>
                  <a:cubicBezTo>
                    <a:pt x="764569" y="39775"/>
                    <a:pt x="748364" y="32830"/>
                    <a:pt x="727845" y="32830"/>
                  </a:cubicBezTo>
                  <a:lnTo>
                    <a:pt x="725636" y="32830"/>
                  </a:lnTo>
                  <a:lnTo>
                    <a:pt x="725636" y="114485"/>
                  </a:lnTo>
                  <a:lnTo>
                    <a:pt x="727845" y="114485"/>
                  </a:lnTo>
                  <a:close/>
                  <a:moveTo>
                    <a:pt x="851485" y="2631"/>
                  </a:moveTo>
                  <a:lnTo>
                    <a:pt x="896943" y="2631"/>
                  </a:lnTo>
                  <a:lnTo>
                    <a:pt x="940191" y="144580"/>
                  </a:lnTo>
                  <a:lnTo>
                    <a:pt x="900415" y="144580"/>
                  </a:lnTo>
                  <a:lnTo>
                    <a:pt x="893470" y="114380"/>
                  </a:lnTo>
                  <a:lnTo>
                    <a:pt x="853695" y="114380"/>
                  </a:lnTo>
                  <a:lnTo>
                    <a:pt x="846750" y="144580"/>
                  </a:lnTo>
                  <a:lnTo>
                    <a:pt x="808343" y="144580"/>
                  </a:lnTo>
                  <a:lnTo>
                    <a:pt x="851485" y="2631"/>
                  </a:lnTo>
                  <a:close/>
                  <a:moveTo>
                    <a:pt x="860430" y="85443"/>
                  </a:moveTo>
                  <a:lnTo>
                    <a:pt x="886631" y="85443"/>
                  </a:lnTo>
                  <a:lnTo>
                    <a:pt x="884211" y="75657"/>
                  </a:lnTo>
                  <a:cubicBezTo>
                    <a:pt x="880738" y="62083"/>
                    <a:pt x="877266" y="44826"/>
                    <a:pt x="873688" y="30621"/>
                  </a:cubicBezTo>
                  <a:lnTo>
                    <a:pt x="872846" y="30621"/>
                  </a:lnTo>
                  <a:cubicBezTo>
                    <a:pt x="869795" y="45036"/>
                    <a:pt x="866322" y="62083"/>
                    <a:pt x="862745" y="75657"/>
                  </a:cubicBezTo>
                  <a:lnTo>
                    <a:pt x="860430" y="85443"/>
                  </a:lnTo>
                  <a:close/>
                  <a:moveTo>
                    <a:pt x="963340" y="34093"/>
                  </a:moveTo>
                  <a:lnTo>
                    <a:pt x="925775" y="34093"/>
                  </a:lnTo>
                  <a:lnTo>
                    <a:pt x="925775" y="2631"/>
                  </a:lnTo>
                  <a:lnTo>
                    <a:pt x="1038471" y="2631"/>
                  </a:lnTo>
                  <a:lnTo>
                    <a:pt x="1038471" y="34093"/>
                  </a:lnTo>
                  <a:lnTo>
                    <a:pt x="1000906" y="34093"/>
                  </a:lnTo>
                  <a:lnTo>
                    <a:pt x="1000906" y="144685"/>
                  </a:lnTo>
                  <a:lnTo>
                    <a:pt x="963340" y="144685"/>
                  </a:lnTo>
                  <a:lnTo>
                    <a:pt x="963340" y="34093"/>
                  </a:lnTo>
                  <a:close/>
                  <a:moveTo>
                    <a:pt x="1076037" y="2631"/>
                  </a:moveTo>
                  <a:lnTo>
                    <a:pt x="1121494" y="2631"/>
                  </a:lnTo>
                  <a:lnTo>
                    <a:pt x="1164742" y="144580"/>
                  </a:lnTo>
                  <a:lnTo>
                    <a:pt x="1124967" y="144580"/>
                  </a:lnTo>
                  <a:lnTo>
                    <a:pt x="1118022" y="114380"/>
                  </a:lnTo>
                  <a:lnTo>
                    <a:pt x="1078247" y="114380"/>
                  </a:lnTo>
                  <a:lnTo>
                    <a:pt x="1071302" y="144580"/>
                  </a:lnTo>
                  <a:lnTo>
                    <a:pt x="1032894" y="144580"/>
                  </a:lnTo>
                  <a:lnTo>
                    <a:pt x="1076037" y="2631"/>
                  </a:lnTo>
                  <a:close/>
                  <a:moveTo>
                    <a:pt x="1084981" y="85443"/>
                  </a:moveTo>
                  <a:lnTo>
                    <a:pt x="1111182" y="85443"/>
                  </a:lnTo>
                  <a:lnTo>
                    <a:pt x="1108762" y="75657"/>
                  </a:lnTo>
                  <a:cubicBezTo>
                    <a:pt x="1105290" y="62083"/>
                    <a:pt x="1101817" y="44826"/>
                    <a:pt x="1098239" y="30621"/>
                  </a:cubicBezTo>
                  <a:lnTo>
                    <a:pt x="1097398" y="30621"/>
                  </a:lnTo>
                  <a:cubicBezTo>
                    <a:pt x="1094346" y="45036"/>
                    <a:pt x="1090874" y="62083"/>
                    <a:pt x="1087401" y="75657"/>
                  </a:cubicBezTo>
                  <a:lnTo>
                    <a:pt x="1084981" y="85443"/>
                  </a:lnTo>
                  <a:close/>
                  <a:moveTo>
                    <a:pt x="1215882" y="74710"/>
                  </a:moveTo>
                  <a:cubicBezTo>
                    <a:pt x="1215882" y="27043"/>
                    <a:pt x="1248607" y="0"/>
                    <a:pt x="1284489" y="0"/>
                  </a:cubicBezTo>
                  <a:cubicBezTo>
                    <a:pt x="1303324" y="0"/>
                    <a:pt x="1318582" y="8734"/>
                    <a:pt x="1328578" y="18835"/>
                  </a:cubicBezTo>
                  <a:lnTo>
                    <a:pt x="1308901" y="42827"/>
                  </a:lnTo>
                  <a:cubicBezTo>
                    <a:pt x="1301956" y="36724"/>
                    <a:pt x="1294906" y="32304"/>
                    <a:pt x="1285331" y="32304"/>
                  </a:cubicBezTo>
                  <a:cubicBezTo>
                    <a:pt x="1268705" y="32304"/>
                    <a:pt x="1254289" y="47562"/>
                    <a:pt x="1254289" y="73342"/>
                  </a:cubicBezTo>
                  <a:cubicBezTo>
                    <a:pt x="1254289" y="99964"/>
                    <a:pt x="1266495" y="114801"/>
                    <a:pt x="1284910" y="114801"/>
                  </a:cubicBezTo>
                  <a:cubicBezTo>
                    <a:pt x="1295853" y="114801"/>
                    <a:pt x="1304587" y="109119"/>
                    <a:pt x="1310690" y="102595"/>
                  </a:cubicBezTo>
                  <a:lnTo>
                    <a:pt x="1330367" y="126165"/>
                  </a:lnTo>
                  <a:cubicBezTo>
                    <a:pt x="1318371" y="140160"/>
                    <a:pt x="1301956" y="147105"/>
                    <a:pt x="1283647" y="147105"/>
                  </a:cubicBezTo>
                  <a:cubicBezTo>
                    <a:pt x="1247344" y="147210"/>
                    <a:pt x="1215882" y="123219"/>
                    <a:pt x="1215882" y="74710"/>
                  </a:cubicBezTo>
                  <a:close/>
                  <a:moveTo>
                    <a:pt x="1335102" y="72921"/>
                  </a:moveTo>
                  <a:cubicBezTo>
                    <a:pt x="1335102" y="26201"/>
                    <a:pt x="1361724" y="0"/>
                    <a:pt x="1401079" y="0"/>
                  </a:cubicBezTo>
                  <a:cubicBezTo>
                    <a:pt x="1440433" y="0"/>
                    <a:pt x="1467055" y="26412"/>
                    <a:pt x="1467055" y="72921"/>
                  </a:cubicBezTo>
                  <a:cubicBezTo>
                    <a:pt x="1467055" y="119641"/>
                    <a:pt x="1440433" y="147210"/>
                    <a:pt x="1401079" y="147210"/>
                  </a:cubicBezTo>
                  <a:cubicBezTo>
                    <a:pt x="1361724" y="147210"/>
                    <a:pt x="1335102" y="119747"/>
                    <a:pt x="1335102" y="72921"/>
                  </a:cubicBezTo>
                  <a:close/>
                  <a:moveTo>
                    <a:pt x="1428648" y="72921"/>
                  </a:moveTo>
                  <a:cubicBezTo>
                    <a:pt x="1428648" y="47141"/>
                    <a:pt x="1418125" y="32304"/>
                    <a:pt x="1401079" y="32304"/>
                  </a:cubicBezTo>
                  <a:cubicBezTo>
                    <a:pt x="1384032" y="32304"/>
                    <a:pt x="1373510" y="47141"/>
                    <a:pt x="1373510" y="72921"/>
                  </a:cubicBezTo>
                  <a:cubicBezTo>
                    <a:pt x="1373510" y="98701"/>
                    <a:pt x="1384032" y="114906"/>
                    <a:pt x="1401079" y="114906"/>
                  </a:cubicBezTo>
                  <a:cubicBezTo>
                    <a:pt x="1418125" y="114906"/>
                    <a:pt x="1428648" y="98701"/>
                    <a:pt x="1428648" y="72921"/>
                  </a:cubicBezTo>
                  <a:close/>
                  <a:moveTo>
                    <a:pt x="1492414" y="2631"/>
                  </a:moveTo>
                  <a:lnTo>
                    <a:pt x="1532611" y="2631"/>
                  </a:lnTo>
                  <a:lnTo>
                    <a:pt x="1553971" y="60715"/>
                  </a:lnTo>
                  <a:cubicBezTo>
                    <a:pt x="1556602" y="68607"/>
                    <a:pt x="1558812" y="77341"/>
                    <a:pt x="1561442" y="85654"/>
                  </a:cubicBezTo>
                  <a:lnTo>
                    <a:pt x="1562284" y="85654"/>
                  </a:lnTo>
                  <a:cubicBezTo>
                    <a:pt x="1564915" y="77341"/>
                    <a:pt x="1567125" y="68607"/>
                    <a:pt x="1569755" y="60715"/>
                  </a:cubicBezTo>
                  <a:lnTo>
                    <a:pt x="1590274" y="2631"/>
                  </a:lnTo>
                  <a:lnTo>
                    <a:pt x="1630470" y="2631"/>
                  </a:lnTo>
                  <a:lnTo>
                    <a:pt x="1630470" y="144580"/>
                  </a:lnTo>
                  <a:lnTo>
                    <a:pt x="1596377" y="144580"/>
                  </a:lnTo>
                  <a:lnTo>
                    <a:pt x="1596377" y="102595"/>
                  </a:lnTo>
                  <a:cubicBezTo>
                    <a:pt x="1596377" y="88179"/>
                    <a:pt x="1599429" y="66082"/>
                    <a:pt x="1601218" y="51876"/>
                  </a:cubicBezTo>
                  <a:lnTo>
                    <a:pt x="1600376" y="51876"/>
                  </a:lnTo>
                  <a:lnTo>
                    <a:pt x="1588591" y="85969"/>
                  </a:lnTo>
                  <a:lnTo>
                    <a:pt x="1571123" y="132900"/>
                  </a:lnTo>
                  <a:lnTo>
                    <a:pt x="1551025" y="132900"/>
                  </a:lnTo>
                  <a:lnTo>
                    <a:pt x="1533558" y="85969"/>
                  </a:lnTo>
                  <a:lnTo>
                    <a:pt x="1522193" y="51876"/>
                  </a:lnTo>
                  <a:lnTo>
                    <a:pt x="1521352" y="51876"/>
                  </a:lnTo>
                  <a:cubicBezTo>
                    <a:pt x="1523140" y="66082"/>
                    <a:pt x="1526192" y="88179"/>
                    <a:pt x="1526192" y="102595"/>
                  </a:cubicBezTo>
                  <a:lnTo>
                    <a:pt x="1526192" y="144580"/>
                  </a:lnTo>
                  <a:lnTo>
                    <a:pt x="1492520" y="144580"/>
                  </a:lnTo>
                  <a:lnTo>
                    <a:pt x="1492520" y="2631"/>
                  </a:lnTo>
                  <a:close/>
                  <a:moveTo>
                    <a:pt x="1661933" y="2631"/>
                  </a:moveTo>
                  <a:lnTo>
                    <a:pt x="1713914" y="2631"/>
                  </a:lnTo>
                  <a:cubicBezTo>
                    <a:pt x="1744956" y="2631"/>
                    <a:pt x="1771578" y="13995"/>
                    <a:pt x="1771578" y="49772"/>
                  </a:cubicBezTo>
                  <a:cubicBezTo>
                    <a:pt x="1771578" y="84496"/>
                    <a:pt x="1744535" y="99543"/>
                    <a:pt x="1714756" y="99543"/>
                  </a:cubicBezTo>
                  <a:lnTo>
                    <a:pt x="1699498" y="99543"/>
                  </a:lnTo>
                  <a:lnTo>
                    <a:pt x="1699498" y="144580"/>
                  </a:lnTo>
                  <a:lnTo>
                    <a:pt x="1661933" y="144580"/>
                  </a:lnTo>
                  <a:lnTo>
                    <a:pt x="1661933" y="2631"/>
                  </a:lnTo>
                  <a:close/>
                  <a:moveTo>
                    <a:pt x="1713072" y="69870"/>
                  </a:moveTo>
                  <a:cubicBezTo>
                    <a:pt x="1727909" y="69870"/>
                    <a:pt x="1734959" y="62399"/>
                    <a:pt x="1734959" y="49772"/>
                  </a:cubicBezTo>
                  <a:cubicBezTo>
                    <a:pt x="1734959" y="37145"/>
                    <a:pt x="1726647" y="32304"/>
                    <a:pt x="1712231" y="32304"/>
                  </a:cubicBezTo>
                  <a:lnTo>
                    <a:pt x="1699604" y="32304"/>
                  </a:lnTo>
                  <a:lnTo>
                    <a:pt x="1699604" y="69870"/>
                  </a:lnTo>
                  <a:lnTo>
                    <a:pt x="1713072" y="69870"/>
                  </a:lnTo>
                  <a:close/>
                  <a:moveTo>
                    <a:pt x="1809143" y="2631"/>
                  </a:moveTo>
                  <a:lnTo>
                    <a:pt x="1854601" y="2631"/>
                  </a:lnTo>
                  <a:lnTo>
                    <a:pt x="1897849" y="144580"/>
                  </a:lnTo>
                  <a:lnTo>
                    <a:pt x="1858073" y="144580"/>
                  </a:lnTo>
                  <a:lnTo>
                    <a:pt x="1851128" y="114380"/>
                  </a:lnTo>
                  <a:lnTo>
                    <a:pt x="1811353" y="114380"/>
                  </a:lnTo>
                  <a:lnTo>
                    <a:pt x="1804408" y="144580"/>
                  </a:lnTo>
                  <a:lnTo>
                    <a:pt x="1766001" y="144580"/>
                  </a:lnTo>
                  <a:lnTo>
                    <a:pt x="1809143" y="2631"/>
                  </a:lnTo>
                  <a:close/>
                  <a:moveTo>
                    <a:pt x="1818088" y="85443"/>
                  </a:moveTo>
                  <a:lnTo>
                    <a:pt x="1844289" y="85443"/>
                  </a:lnTo>
                  <a:lnTo>
                    <a:pt x="1841869" y="75657"/>
                  </a:lnTo>
                  <a:cubicBezTo>
                    <a:pt x="1838396" y="62083"/>
                    <a:pt x="1834924" y="44826"/>
                    <a:pt x="1831346" y="30621"/>
                  </a:cubicBezTo>
                  <a:lnTo>
                    <a:pt x="1830504" y="30621"/>
                  </a:lnTo>
                  <a:cubicBezTo>
                    <a:pt x="1827453" y="45036"/>
                    <a:pt x="1823980" y="62083"/>
                    <a:pt x="1820403" y="75657"/>
                  </a:cubicBezTo>
                  <a:lnTo>
                    <a:pt x="1818088" y="85443"/>
                  </a:lnTo>
                  <a:close/>
                  <a:moveTo>
                    <a:pt x="1911423" y="2631"/>
                  </a:moveTo>
                  <a:lnTo>
                    <a:pt x="1949830" y="2631"/>
                  </a:lnTo>
                  <a:lnTo>
                    <a:pt x="1981292" y="65976"/>
                  </a:lnTo>
                  <a:lnTo>
                    <a:pt x="1994867" y="97860"/>
                  </a:lnTo>
                  <a:lnTo>
                    <a:pt x="1995708" y="97860"/>
                  </a:lnTo>
                  <a:cubicBezTo>
                    <a:pt x="1993919" y="82602"/>
                    <a:pt x="1990868" y="61136"/>
                    <a:pt x="1990868" y="43669"/>
                  </a:cubicBezTo>
                  <a:lnTo>
                    <a:pt x="1990868" y="2631"/>
                  </a:lnTo>
                  <a:lnTo>
                    <a:pt x="2026645" y="2631"/>
                  </a:lnTo>
                  <a:lnTo>
                    <a:pt x="2026645" y="144580"/>
                  </a:lnTo>
                  <a:lnTo>
                    <a:pt x="1988237" y="144580"/>
                  </a:lnTo>
                  <a:lnTo>
                    <a:pt x="1956775" y="81024"/>
                  </a:lnTo>
                  <a:lnTo>
                    <a:pt x="1943201" y="49351"/>
                  </a:lnTo>
                  <a:lnTo>
                    <a:pt x="1942359" y="49351"/>
                  </a:lnTo>
                  <a:cubicBezTo>
                    <a:pt x="1944148" y="65555"/>
                    <a:pt x="1947199" y="86074"/>
                    <a:pt x="1947199" y="103542"/>
                  </a:cubicBezTo>
                  <a:lnTo>
                    <a:pt x="1947199" y="144580"/>
                  </a:lnTo>
                  <a:lnTo>
                    <a:pt x="1911423" y="144580"/>
                  </a:lnTo>
                  <a:lnTo>
                    <a:pt x="1911423" y="2631"/>
                  </a:lnTo>
                  <a:close/>
                  <a:moveTo>
                    <a:pt x="2083046" y="95650"/>
                  </a:moveTo>
                  <a:lnTo>
                    <a:pt x="2040219" y="2631"/>
                  </a:lnTo>
                  <a:lnTo>
                    <a:pt x="2080415" y="2631"/>
                  </a:lnTo>
                  <a:lnTo>
                    <a:pt x="2090938" y="32304"/>
                  </a:lnTo>
                  <a:cubicBezTo>
                    <a:pt x="2094410" y="43037"/>
                    <a:pt x="2097882" y="52823"/>
                    <a:pt x="2101671" y="63977"/>
                  </a:cubicBezTo>
                  <a:lnTo>
                    <a:pt x="2102513" y="63977"/>
                  </a:lnTo>
                  <a:cubicBezTo>
                    <a:pt x="2106195" y="52823"/>
                    <a:pt x="2109983" y="43037"/>
                    <a:pt x="2113666" y="32304"/>
                  </a:cubicBezTo>
                  <a:lnTo>
                    <a:pt x="2124189" y="2631"/>
                  </a:lnTo>
                  <a:lnTo>
                    <a:pt x="2163543" y="2631"/>
                  </a:lnTo>
                  <a:lnTo>
                    <a:pt x="2120716" y="95650"/>
                  </a:lnTo>
                  <a:lnTo>
                    <a:pt x="2120716" y="144580"/>
                  </a:lnTo>
                  <a:lnTo>
                    <a:pt x="2083151" y="144580"/>
                  </a:lnTo>
                  <a:lnTo>
                    <a:pt x="2083151" y="95650"/>
                  </a:lnTo>
                  <a:close/>
                </a:path>
              </a:pathLst>
            </a:custGeom>
            <a:solidFill>
              <a:schemeClr val="bg1"/>
            </a:solidFill>
            <a:ln w="10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AE0BB77-AAC8-28F0-C86C-D8CA08C8C5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05783" y="2088458"/>
              <a:ext cx="2116031" cy="75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0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17 1 Column Title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1">
            <a:extLst>
              <a:ext uri="{FF2B5EF4-FFF2-40B4-BE49-F238E27FC236}">
                <a16:creationId xmlns:a16="http://schemas.microsoft.com/office/drawing/2014/main" id="{C1771ECE-EE38-1343-B384-DBD05AABB5F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766812" y="2023247"/>
            <a:ext cx="10700445" cy="3709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lvl1pPr marL="26978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 sz="2199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371335" marR="0" lvl="1" indent="-1404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tabLst/>
              <a:defRPr sz="21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2pPr>
            <a:lvl3pPr marL="571286" marR="0" lvl="2" indent="-1340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boto" panose="02000000000000000000" pitchFamily="2" charset="0"/>
              <a:buChar char="–"/>
              <a:tabLst/>
              <a:defRPr sz="19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3pPr>
            <a:lvl4pPr marL="772823" marR="0" lvl="3" indent="-11743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boto" panose="02000000000000000000" pitchFamily="2" charset="0"/>
              <a:buChar char="–"/>
              <a:defRPr sz="1799" b="0" i="0" u="none" strike="noStrike" cap="none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4pPr>
            <a:lvl5pPr marL="976317" marR="0" lvl="4" indent="-3042" algn="l" rtl="0">
              <a:lnSpc>
                <a:spcPct val="120000"/>
              </a:lnSpc>
              <a:spcBef>
                <a:spcPts val="268"/>
              </a:spcBef>
              <a:spcAft>
                <a:spcPts val="320"/>
              </a:spcAft>
              <a:buClr>
                <a:schemeClr val="accent1"/>
              </a:buClr>
              <a:buSzPct val="100000"/>
              <a:buFont typeface="Arial"/>
              <a:buNone/>
              <a:defRPr sz="734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42438" marR="0" lvl="5" indent="-64482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86516" marR="0" lvl="6" indent="-63126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30597" marR="0" lvl="7" indent="-70233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74676" marR="0" lvl="8" indent="-68879" algn="l" rtl="0">
              <a:lnSpc>
                <a:spcPct val="90000"/>
              </a:lnSpc>
              <a:spcBef>
                <a:spcPts val="268"/>
              </a:spcBef>
              <a:buClr>
                <a:schemeClr val="dk1"/>
              </a:buClr>
              <a:buSzPct val="100000"/>
              <a:buFont typeface="Arial"/>
              <a:buChar char="•"/>
              <a:defRPr sz="9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9B66492-0EEF-024F-AFDC-BCF7A6885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4" y="885679"/>
            <a:ext cx="10700445" cy="521260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marL="0" indent="0">
              <a:buNone/>
              <a:defRPr sz="2999" b="1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6C84B3-B5C7-2344-BFFC-7B1AF9675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812" y="1406939"/>
            <a:ext cx="10700445" cy="421297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>
              <a:buNone/>
              <a:defRPr sz="1999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228514" indent="0">
              <a:buNone/>
              <a:defRPr/>
            </a:lvl2pPr>
            <a:lvl3pPr marL="457029" indent="0">
              <a:buNone/>
              <a:defRPr/>
            </a:lvl3pPr>
            <a:lvl4pPr marL="685542" indent="0">
              <a:buNone/>
              <a:defRPr/>
            </a:lvl4pPr>
            <a:lvl5pPr marL="914058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0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9B66492-0EEF-024F-AFDC-BCF7A6885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4" y="333145"/>
            <a:ext cx="10700445" cy="601286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marL="0" indent="0">
              <a:buNone/>
              <a:defRPr sz="2998" b="1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  <a:lvl2pPr marL="228440" indent="0">
              <a:buNone/>
              <a:defRPr/>
            </a:lvl2pPr>
            <a:lvl3pPr marL="456881" indent="0">
              <a:buNone/>
              <a:defRPr/>
            </a:lvl3pPr>
            <a:lvl4pPr marL="685320" indent="0">
              <a:buNone/>
              <a:defRPr/>
            </a:lvl4pPr>
            <a:lvl5pPr marL="913762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56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enter slide title sentence case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D0F259-2D09-4198-5575-B672BF5B0A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gray">
          <a:xfrm>
            <a:off x="613833" y="365760"/>
            <a:ext cx="10972801" cy="2743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anose="020B0604020202020204" pitchFamily="34" charset="0"/>
              <a:buNone/>
              <a:defRPr lang="en-US" sz="1200" b="0" cap="all" baseline="0" dirty="0">
                <a:solidFill>
                  <a:schemeClr val="accent1"/>
                </a:solidFill>
                <a:latin typeface="Roboto Mono" panose="00000009000000000000" pitchFamily="49" charset="0"/>
                <a:ea typeface="Roboto Mono" panose="00000009000000000000" pitchFamily="49" charset="0"/>
              </a:defRPr>
            </a:lvl1pPr>
          </a:lstStyle>
          <a:p>
            <a:pPr marL="285836" lvl="0" indent="-285836"/>
            <a:r>
              <a:rPr lang="en-US"/>
              <a:t>[ Click to enter eyebrow All Caps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28E7D-E223-8AB5-AFD3-EF0AE05EDAFF}"/>
              </a:ext>
            </a:extLst>
          </p:cNvPr>
          <p:cNvSpPr txBox="1"/>
          <p:nvPr userDrawn="1"/>
        </p:nvSpPr>
        <p:spPr bwMode="auto">
          <a:xfrm>
            <a:off x="5884432" y="1527585"/>
            <a:ext cx="623943" cy="34883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no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endParaRPr lang="en-US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6176-3D06-CF59-357B-1FB8A2A7CA14}"/>
              </a:ext>
            </a:extLst>
          </p:cNvPr>
          <p:cNvSpPr txBox="1"/>
          <p:nvPr userDrawn="1"/>
        </p:nvSpPr>
        <p:spPr bwMode="auto">
          <a:xfrm>
            <a:off x="7444292" y="1764013"/>
            <a:ext cx="623942" cy="3554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sp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endParaRPr lang="en-US" b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29148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3.sv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846AA7-255D-0ED1-DF46-8D946BF4F34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6820741" y="-2320075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A57D0D-B429-1777-A462-D81DC8CDB1B6}"/>
                </a:ext>
              </a:extLst>
            </p:cNvPr>
            <p:cNvSpPr/>
            <p:nvPr userDrawn="1"/>
          </p:nvSpPr>
          <p:spPr bwMode="auto">
            <a:xfrm>
              <a:off x="6820742" y="-2320075"/>
              <a:ext cx="12191999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9000">
                  <a:schemeClr val="bg2"/>
                </a:gs>
              </a:gsLst>
              <a:lin ang="17400000" scaled="0"/>
              <a:tileRect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182880" rIns="182880" rtlCol="0" anchor="ctr" anchorCtr="1"/>
            <a:lstStyle/>
            <a:p>
              <a:pPr algn="l">
                <a:lnSpc>
                  <a:spcPct val="95000"/>
                </a:lnSpc>
                <a:spcBef>
                  <a:spcPts val="1080"/>
                </a:spcBef>
              </a:pPr>
              <a:endParaRPr lang="en-US" sz="1600" b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56E23B-8A63-9EE7-6C44-5C33537EE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820741" y="-2320075"/>
              <a:ext cx="12192000" cy="6858000"/>
            </a:xfrm>
            <a:prstGeom prst="rect">
              <a:avLst/>
            </a:prstGeom>
          </p:spPr>
        </p:pic>
      </p:grp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24742" y="796297"/>
            <a:ext cx="10742516" cy="6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noAutofit/>
          </a:bodyPr>
          <a:lstStyle/>
          <a:p>
            <a:pPr marL="0" lvl="0" indent="0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None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24742" y="1933868"/>
            <a:ext cx="10742515" cy="423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ADCF199-70BA-D4C9-EC71-0D250D2686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315304" y="6455547"/>
            <a:ext cx="3751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defRPr>
            </a:lvl1pPr>
          </a:lstStyle>
          <a:p>
            <a:pPr lvl="0"/>
            <a:fld id="{2C78AFB4-C6FC-46C2-866E-1D035D18C516}" type="slidenum">
              <a:rPr lang="en-US" sz="1200" noProof="0" smtClean="0"/>
              <a:pPr lvl="0"/>
              <a:t>‹Nr.›</a:t>
            </a:fld>
            <a:r>
              <a:rPr lang="en-US" sz="1200" noProof="0"/>
              <a:t>  │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A41A21-5AFD-30D3-47F9-359F4D86D26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61028" y="6400800"/>
            <a:ext cx="822960" cy="294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7F914-1A2E-4C0C-8321-E2FA6E68C5F6}"/>
              </a:ext>
            </a:extLst>
          </p:cNvPr>
          <p:cNvSpPr txBox="1"/>
          <p:nvPr userDrawn="1"/>
        </p:nvSpPr>
        <p:spPr>
          <a:xfrm>
            <a:off x="608012" y="6455547"/>
            <a:ext cx="7710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badi" panose="020B0604020104020204" pitchFamily="34" charset="0"/>
              </a:defRPr>
            </a:lvl1pPr>
          </a:lstStyle>
          <a:p>
            <a:pPr lvl="0"/>
            <a:r>
              <a:rPr lang="en-US" sz="1200">
                <a:solidFill>
                  <a:schemeClr val="tx2"/>
                </a:solidFill>
                <a:latin typeface="+mn-lt"/>
              </a:rPr>
              <a:t>© </a:t>
            </a:r>
            <a:fld id="{4A21D806-39C9-4E39-95BA-5AD79E0291FD}" type="datetimeyyyy">
              <a:rPr lang="en-US" sz="1200" smtClean="0">
                <a:solidFill>
                  <a:schemeClr val="tx2"/>
                </a:solidFill>
                <a:latin typeface="+mn-lt"/>
              </a:rPr>
              <a:pPr lvl="0"/>
              <a:t>2025</a:t>
            </a:fld>
            <a:r>
              <a:rPr lang="en-US" sz="1200">
                <a:solidFill>
                  <a:schemeClr val="tx2"/>
                </a:solidFill>
                <a:latin typeface="+mn-lt"/>
              </a:rPr>
              <a:t> DDN</a:t>
            </a:r>
          </a:p>
        </p:txBody>
      </p:sp>
    </p:spTree>
    <p:extLst>
      <p:ext uri="{BB962C8B-B14F-4D97-AF65-F5344CB8AC3E}">
        <p14:creationId xmlns:p14="http://schemas.microsoft.com/office/powerpoint/2010/main" val="157939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0" r:id="rId3"/>
    <p:sldLayoutId id="2147483675" r:id="rId4"/>
    <p:sldLayoutId id="2147483674" r:id="rId5"/>
    <p:sldLayoutId id="2147483668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999" b="0" dirty="0">
          <a:solidFill>
            <a:schemeClr val="accent1"/>
          </a:solidFill>
          <a:latin typeface="+mj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5pPr>
      <a:lvl6pPr marL="4573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6pPr>
      <a:lvl7pPr marL="914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7pPr>
      <a:lvl8pPr marL="13720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8pPr>
      <a:lvl9pPr marL="18293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9pPr>
    </p:titleStyle>
    <p:bodyStyle>
      <a:lvl1pPr marL="285836" indent="-285836" algn="l" rtl="0" eaLnBrk="1" fontAlgn="base" hangingPunct="1">
        <a:lnSpc>
          <a:spcPct val="95000"/>
        </a:lnSpc>
        <a:spcBef>
          <a:spcPts val="1200"/>
        </a:spcBef>
        <a:spcAft>
          <a:spcPts val="500"/>
        </a:spcAft>
        <a:buClr>
          <a:schemeClr val="accent3"/>
        </a:buClr>
        <a:buChar char="•"/>
        <a:defRPr sz="2401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6006" indent="-285836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accent3"/>
        </a:buClr>
        <a:buChar char="–"/>
        <a:defRPr sz="2001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lvl2pPr>
      <a:lvl3pPr marL="1029009" indent="-228669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tx2"/>
        </a:buClr>
        <a:buChar char="•"/>
        <a:defRPr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lvl3pPr>
      <a:lvl4pPr marL="1371600" indent="-228600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tx2">
            <a:lumMod val="60000"/>
            <a:lumOff val="40000"/>
          </a:schemeClr>
        </a:buClr>
        <a:buChar char="–"/>
        <a:defRPr sz="1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lvl4pPr>
      <a:lvl5pPr marL="1714500" indent="-228600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tx2">
            <a:lumMod val="40000"/>
            <a:lumOff val="60000"/>
          </a:schemeClr>
        </a:buClr>
        <a:buChar char="•"/>
        <a:defRPr sz="1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lvl5pPr>
      <a:lvl6pPr marL="2229519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856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4193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1530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82">
          <p15:clr>
            <a:srgbClr val="F26B43"/>
          </p15:clr>
        </p15:guide>
        <p15:guide id="2" orient="horz" pos="3888">
          <p15:clr>
            <a:srgbClr val="F26B43"/>
          </p15:clr>
        </p15:guide>
        <p15:guide id="3" pos="3840">
          <p15:clr>
            <a:srgbClr val="F26B43"/>
          </p15:clr>
        </p15:guide>
        <p15:guide id="4" pos="384">
          <p15:clr>
            <a:srgbClr val="F26B43"/>
          </p15:clr>
        </p15:guide>
        <p15:guide id="5" pos="7297">
          <p15:clr>
            <a:srgbClr val="F26B43"/>
          </p15:clr>
        </p15:guide>
        <p15:guide id="6" orient="horz" pos="7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3F3F3"/>
            </a:gs>
            <a:gs pos="0">
              <a:srgbClr val="EDDCD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11187" y="548640"/>
            <a:ext cx="10972801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enter slide title sentence case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11187" y="1876425"/>
            <a:ext cx="10972801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9875520" y="6400800"/>
            <a:ext cx="731520" cy="2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64" tIns="45732" rIns="91464" bIns="4573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6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6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│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6E56623-C343-B86C-C9D3-3BECB781A94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61028" y="6400800"/>
            <a:ext cx="822960" cy="2941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3374F-A735-D5B9-3368-8827E0566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F701-E8EF-4B5F-91E5-088819FEA3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ransition>
    <p:wipe dir="r"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5pPr>
      <a:lvl6pPr marL="4573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6pPr>
      <a:lvl7pPr marL="914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7pPr>
      <a:lvl8pPr marL="13720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8pPr>
      <a:lvl9pPr marL="18293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9pPr>
    </p:titleStyle>
    <p:bodyStyle>
      <a:lvl1pPr marL="285836" indent="-285836" algn="l" rtl="0" eaLnBrk="1" fontAlgn="base" hangingPunct="1">
        <a:lnSpc>
          <a:spcPct val="95000"/>
        </a:lnSpc>
        <a:spcBef>
          <a:spcPts val="1200"/>
        </a:spcBef>
        <a:spcAft>
          <a:spcPts val="500"/>
        </a:spcAft>
        <a:buClr>
          <a:schemeClr val="accent3"/>
        </a:buClr>
        <a:buChar char="•"/>
        <a:defRPr sz="2401">
          <a:solidFill>
            <a:schemeClr val="tx1"/>
          </a:solidFill>
          <a:latin typeface="+mn-lt"/>
          <a:ea typeface="+mn-ea"/>
          <a:cs typeface="+mn-cs"/>
        </a:defRPr>
      </a:lvl1pPr>
      <a:lvl2pPr marL="686006" indent="-285836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accent4"/>
        </a:buClr>
        <a:buChar char="–"/>
        <a:defRPr sz="2001">
          <a:solidFill>
            <a:schemeClr val="tx1"/>
          </a:solidFill>
          <a:latin typeface="+mn-lt"/>
        </a:defRPr>
      </a:lvl2pPr>
      <a:lvl3pPr marL="1029009" indent="-228669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accent4"/>
        </a:buClr>
        <a:buChar char="•"/>
        <a:defRPr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accent4"/>
        </a:buClr>
        <a:buChar char="–"/>
        <a:defRPr sz="1800">
          <a:solidFill>
            <a:schemeClr val="tx1"/>
          </a:solidFill>
          <a:latin typeface="+mn-lt"/>
        </a:defRPr>
      </a:lvl4pPr>
      <a:lvl5pPr marL="1714500" indent="-228600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accent4"/>
        </a:buClr>
        <a:buChar char="•"/>
        <a:defRPr sz="1800">
          <a:solidFill>
            <a:schemeClr val="tx1"/>
          </a:solidFill>
          <a:latin typeface="+mn-lt"/>
        </a:defRPr>
      </a:lvl5pPr>
      <a:lvl6pPr marL="2229519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856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4193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1530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82">
          <p15:clr>
            <a:srgbClr val="F26B43"/>
          </p15:clr>
        </p15:guide>
        <p15:guide id="2" orient="horz" pos="3888">
          <p15:clr>
            <a:srgbClr val="F26B43"/>
          </p15:clr>
        </p15:guide>
        <p15:guide id="3" pos="3840">
          <p15:clr>
            <a:srgbClr val="F26B43"/>
          </p15:clr>
        </p15:guide>
        <p15:guide id="4" pos="384">
          <p15:clr>
            <a:srgbClr val="F26B43"/>
          </p15:clr>
        </p15:guide>
        <p15:guide id="5" pos="7297">
          <p15:clr>
            <a:srgbClr val="F26B43"/>
          </p15:clr>
        </p15:guide>
        <p15:guide id="6" orient="horz" pos="7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846AA7-255D-0ED1-DF46-8D946BF4F34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6820741" y="-2320075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A57D0D-B429-1777-A462-D81DC8CDB1B6}"/>
                </a:ext>
              </a:extLst>
            </p:cNvPr>
            <p:cNvSpPr/>
            <p:nvPr userDrawn="1"/>
          </p:nvSpPr>
          <p:spPr bwMode="auto">
            <a:xfrm>
              <a:off x="6820742" y="-2320075"/>
              <a:ext cx="12191999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9000">
                  <a:schemeClr val="bg2"/>
                </a:gs>
              </a:gsLst>
              <a:lin ang="17400000" scaled="0"/>
              <a:tileRect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182880" rIns="182880" rtlCol="0" anchor="ctr" anchorCtr="1"/>
            <a:lstStyle/>
            <a:p>
              <a:pPr algn="l">
                <a:lnSpc>
                  <a:spcPct val="95000"/>
                </a:lnSpc>
                <a:spcBef>
                  <a:spcPts val="1080"/>
                </a:spcBef>
              </a:pPr>
              <a:endParaRPr lang="en-US" sz="1600" b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56E23B-8A63-9EE7-6C44-5C33537EE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820741" y="-2320075"/>
              <a:ext cx="12192000" cy="6858000"/>
            </a:xfrm>
            <a:prstGeom prst="rect">
              <a:avLst/>
            </a:prstGeom>
          </p:spPr>
        </p:pic>
      </p:grp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24742" y="796297"/>
            <a:ext cx="10742516" cy="6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noAutofit/>
          </a:bodyPr>
          <a:lstStyle/>
          <a:p>
            <a:pPr marL="0" lvl="0" indent="0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None/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24742" y="1933868"/>
            <a:ext cx="10742515" cy="423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ADCF199-70BA-D4C9-EC71-0D250D2686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315304" y="6455547"/>
            <a:ext cx="3751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defRPr>
            </a:lvl1pPr>
          </a:lstStyle>
          <a:p>
            <a:pPr lvl="0"/>
            <a:fld id="{2C78AFB4-C6FC-46C2-866E-1D035D18C516}" type="slidenum">
              <a:rPr lang="en-US" sz="1200" noProof="0" smtClean="0"/>
              <a:pPr lvl="0"/>
              <a:t>‹Nr.›</a:t>
            </a:fld>
            <a:r>
              <a:rPr lang="en-US" sz="1200" noProof="0" dirty="0"/>
              <a:t>  │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A41A21-5AFD-30D3-47F9-359F4D86D26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61028" y="6400800"/>
            <a:ext cx="822960" cy="294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7F914-1A2E-4C0C-8321-E2FA6E68C5F6}"/>
              </a:ext>
            </a:extLst>
          </p:cNvPr>
          <p:cNvSpPr txBox="1"/>
          <p:nvPr userDrawn="1"/>
        </p:nvSpPr>
        <p:spPr>
          <a:xfrm>
            <a:off x="608012" y="6455547"/>
            <a:ext cx="7710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badi" panose="020B0604020104020204" pitchFamily="34" charset="0"/>
              </a:defRPr>
            </a:lvl1pPr>
          </a:lstStyle>
          <a:p>
            <a:pPr lvl="0"/>
            <a:r>
              <a:rPr lang="en-US" sz="1200" dirty="0">
                <a:solidFill>
                  <a:schemeClr val="tx2"/>
                </a:solidFill>
                <a:latin typeface="+mn-lt"/>
              </a:rPr>
              <a:t>© </a:t>
            </a:r>
            <a:fld id="{4A21D806-39C9-4E39-95BA-5AD79E0291FD}" type="datetimeyyyy">
              <a:rPr lang="en-US" sz="1200" smtClean="0">
                <a:solidFill>
                  <a:schemeClr val="tx2"/>
                </a:solidFill>
                <a:latin typeface="+mn-lt"/>
              </a:rPr>
              <a:pPr lvl="0"/>
              <a:t>2025</a:t>
            </a:fld>
            <a:r>
              <a:rPr lang="en-US" sz="1200" dirty="0">
                <a:solidFill>
                  <a:schemeClr val="tx2"/>
                </a:solidFill>
                <a:latin typeface="+mn-lt"/>
              </a:rPr>
              <a:t> DDN</a:t>
            </a:r>
          </a:p>
        </p:txBody>
      </p:sp>
    </p:spTree>
    <p:extLst>
      <p:ext uri="{BB962C8B-B14F-4D97-AF65-F5344CB8AC3E}">
        <p14:creationId xmlns:p14="http://schemas.microsoft.com/office/powerpoint/2010/main" val="14629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9" r:id="rId15"/>
    <p:sldLayoutId id="2147483714" r:id="rId16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999" b="0" dirty="0">
          <a:solidFill>
            <a:schemeClr val="accent1"/>
          </a:solidFill>
          <a:latin typeface="+mj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5pPr>
      <a:lvl6pPr marL="4573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6pPr>
      <a:lvl7pPr marL="914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7pPr>
      <a:lvl8pPr marL="13720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8pPr>
      <a:lvl9pPr marL="18293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9pPr>
    </p:titleStyle>
    <p:bodyStyle>
      <a:lvl1pPr marL="285836" indent="-285836" algn="l" rtl="0" eaLnBrk="1" fontAlgn="base" hangingPunct="1">
        <a:lnSpc>
          <a:spcPct val="95000"/>
        </a:lnSpc>
        <a:spcBef>
          <a:spcPts val="1200"/>
        </a:spcBef>
        <a:spcAft>
          <a:spcPts val="500"/>
        </a:spcAft>
        <a:buClr>
          <a:schemeClr val="accent3"/>
        </a:buClr>
        <a:buChar char="•"/>
        <a:defRPr sz="2401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6006" indent="-285836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accent3"/>
        </a:buClr>
        <a:buChar char="–"/>
        <a:defRPr sz="2001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lvl2pPr>
      <a:lvl3pPr marL="1029009" indent="-228669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tx2"/>
        </a:buClr>
        <a:buChar char="•"/>
        <a:defRPr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lvl3pPr>
      <a:lvl4pPr marL="1371600" indent="-228600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tx2">
            <a:lumMod val="60000"/>
            <a:lumOff val="40000"/>
          </a:schemeClr>
        </a:buClr>
        <a:buChar char="–"/>
        <a:defRPr sz="1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lvl4pPr>
      <a:lvl5pPr marL="1714500" indent="-228600" algn="l" rtl="0" eaLnBrk="1" fontAlgn="base" hangingPunct="1">
        <a:lnSpc>
          <a:spcPct val="95000"/>
        </a:lnSpc>
        <a:spcBef>
          <a:spcPts val="600"/>
        </a:spcBef>
        <a:spcAft>
          <a:spcPts val="400"/>
        </a:spcAft>
        <a:buClr>
          <a:schemeClr val="tx2">
            <a:lumMod val="40000"/>
            <a:lumOff val="60000"/>
          </a:schemeClr>
        </a:buClr>
        <a:buChar char="•"/>
        <a:defRPr sz="1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lvl5pPr>
      <a:lvl6pPr marL="2229519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856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4193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1530" indent="-228669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82">
          <p15:clr>
            <a:srgbClr val="F26B43"/>
          </p15:clr>
        </p15:guide>
        <p15:guide id="2" orient="horz" pos="3888">
          <p15:clr>
            <a:srgbClr val="F26B43"/>
          </p15:clr>
        </p15:guide>
        <p15:guide id="3" pos="3840">
          <p15:clr>
            <a:srgbClr val="F26B43"/>
          </p15:clr>
        </p15:guide>
        <p15:guide id="4" pos="384">
          <p15:clr>
            <a:srgbClr val="F26B43"/>
          </p15:clr>
        </p15:guide>
        <p15:guide id="5" pos="7297">
          <p15:clr>
            <a:srgbClr val="F26B43"/>
          </p15:clr>
        </p15:guide>
        <p15:guide id="6" orient="horz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953C70-1C04-F545-87B8-AFAC82E9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2" y="3154681"/>
            <a:ext cx="4507792" cy="201168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b="1"/>
              <a:t>DDN: The World's Leading Data Intelligence Platform for AI</a:t>
            </a:r>
            <a:endParaRPr lang="en-US" sz="3200" noProof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10C18-D31D-944A-BD0D-E01EE2648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962" y="4530436"/>
            <a:ext cx="6931791" cy="35744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small" noProof="0">
                <a:solidFill>
                  <a:schemeClr val="bg1"/>
                </a:solidFill>
              </a:rPr>
              <a:t>Michael Chazot:</a:t>
            </a:r>
            <a:r>
              <a:rPr lang="en-US">
                <a:solidFill>
                  <a:schemeClr val="bg1"/>
                </a:solidFill>
              </a:rPr>
              <a:t> DDN VP FSI</a:t>
            </a:r>
            <a:endParaRPr lang="en-US" cap="small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7870A-BC18-D793-9DFB-A6BFEEC95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omputer chip">
            <a:extLst>
              <a:ext uri="{FF2B5EF4-FFF2-40B4-BE49-F238E27FC236}">
                <a16:creationId xmlns:a16="http://schemas.microsoft.com/office/drawing/2014/main" id="{337C8265-8EF6-08CD-7A03-87A1DD00C2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 w="28575">
            <a:noFill/>
            <a:round/>
            <a:headEnd/>
            <a:tailEnd/>
          </a:ln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9A769D-F3F5-A357-F266-EF29E1F58EB2}"/>
              </a:ext>
            </a:extLst>
          </p:cNvPr>
          <p:cNvGrpSpPr/>
          <p:nvPr/>
        </p:nvGrpSpPr>
        <p:grpSpPr>
          <a:xfrm>
            <a:off x="611188" y="2646862"/>
            <a:ext cx="2027509" cy="3418788"/>
            <a:chOff x="2846717" y="2646862"/>
            <a:chExt cx="2027509" cy="3418788"/>
          </a:xfrm>
        </p:grpSpPr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id="{EAA5731C-1BF0-8E68-6A04-1F837C86FAFD}"/>
                </a:ext>
              </a:extLst>
            </p:cNvPr>
            <p:cNvSpPr/>
            <p:nvPr/>
          </p:nvSpPr>
          <p:spPr bwMode="gray">
            <a:xfrm>
              <a:off x="2846717" y="2819332"/>
              <a:ext cx="2027509" cy="324631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 SemiBold"/>
                <a:ea typeface="+mn-ea"/>
                <a:cs typeface="+mn-cs"/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30C46542-BF39-4065-0923-7AEA541E41E6}"/>
                </a:ext>
              </a:extLst>
            </p:cNvPr>
            <p:cNvSpPr/>
            <p:nvPr/>
          </p:nvSpPr>
          <p:spPr bwMode="gray">
            <a:xfrm>
              <a:off x="3178598" y="2646862"/>
              <a:ext cx="1363746" cy="3449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F04E23"/>
                </a:gs>
                <a:gs pos="0">
                  <a:srgbClr val="D71612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F3F3F3"/>
              </a:solidFill>
              <a:miter lim="800000"/>
              <a:headEnd/>
              <a:tailEnd/>
            </a:ln>
            <a:effectLst>
              <a:outerShdw blurRad="50800" dist="50800" dir="2700000" algn="ctr" rotWithShape="0">
                <a:srgbClr val="898A8A">
                  <a:alpha val="10000"/>
                </a:srgbClr>
              </a:outerShdw>
            </a:effectLst>
          </p:spPr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1998-2008</a:t>
              </a:r>
            </a:p>
          </p:txBody>
        </p:sp>
        <p:pic>
          <p:nvPicPr>
            <p:cNvPr id="34" name="Picture 33" descr="A red flag on a mountain&#10;&#10;Description automatically generated">
              <a:extLst>
                <a:ext uri="{FF2B5EF4-FFF2-40B4-BE49-F238E27FC236}">
                  <a16:creationId xmlns:a16="http://schemas.microsoft.com/office/drawing/2014/main" id="{8EA97AA0-9C42-45BB-456E-FAE5C5810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5620" y="3162558"/>
              <a:ext cx="1809703" cy="912033"/>
            </a:xfrm>
            <a:prstGeom prst="rect">
              <a:avLst/>
            </a:prstGeom>
          </p:spPr>
        </p:pic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42BDE40D-749F-1D9D-5319-B19AF66218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40682" y="4242476"/>
              <a:ext cx="1639579" cy="165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45720" tIns="45720" rIns="4572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F04E2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Leadership in High Performance Computing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9363B-9A57-8DDA-2167-DA26F7C56EF7}"/>
              </a:ext>
            </a:extLst>
          </p:cNvPr>
          <p:cNvGrpSpPr/>
          <p:nvPr/>
        </p:nvGrpSpPr>
        <p:grpSpPr>
          <a:xfrm>
            <a:off x="3591892" y="2646862"/>
            <a:ext cx="2027509" cy="3418788"/>
            <a:chOff x="5082246" y="2646862"/>
            <a:chExt cx="2027509" cy="3418788"/>
          </a:xfrm>
        </p:grpSpPr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D8A79232-79CE-CA1E-359B-5C1FE3323B3E}"/>
                </a:ext>
              </a:extLst>
            </p:cNvPr>
            <p:cNvSpPr/>
            <p:nvPr/>
          </p:nvSpPr>
          <p:spPr bwMode="gray">
            <a:xfrm>
              <a:off x="5082246" y="2819332"/>
              <a:ext cx="2027509" cy="324631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 SemiBold"/>
                <a:ea typeface="+mn-ea"/>
                <a:cs typeface="+mn-cs"/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DFF09C89-025F-C5D4-8F90-2E51899E87D2}"/>
                </a:ext>
              </a:extLst>
            </p:cNvPr>
            <p:cNvSpPr/>
            <p:nvPr/>
          </p:nvSpPr>
          <p:spPr bwMode="gray">
            <a:xfrm>
              <a:off x="5414127" y="2646862"/>
              <a:ext cx="1363746" cy="3449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F04E23"/>
                </a:gs>
                <a:gs pos="0">
                  <a:srgbClr val="D71612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F3F3F3"/>
              </a:solidFill>
              <a:miter lim="800000"/>
              <a:headEnd/>
              <a:tailEnd/>
            </a:ln>
            <a:effectLst>
              <a:outerShdw blurRad="50800" dist="50800" dir="2700000" algn="ctr" rotWithShape="0">
                <a:srgbClr val="898A8A">
                  <a:alpha val="10000"/>
                </a:srgbClr>
              </a:outerShdw>
            </a:effectLst>
          </p:spPr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2008-2018</a:t>
              </a:r>
            </a:p>
          </p:txBody>
        </p:sp>
        <p:pic>
          <p:nvPicPr>
            <p:cNvPr id="30" name="Picture 29" descr="A close-up of a computer chip&#10;&#10;Description automatically generated">
              <a:extLst>
                <a:ext uri="{FF2B5EF4-FFF2-40B4-BE49-F238E27FC236}">
                  <a16:creationId xmlns:a16="http://schemas.microsoft.com/office/drawing/2014/main" id="{95D7803B-B705-DAA6-1CD2-94D3D8FD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1149" y="3162558"/>
              <a:ext cx="1809703" cy="912033"/>
            </a:xfrm>
            <a:prstGeom prst="rect">
              <a:avLst/>
            </a:prstGeom>
          </p:spPr>
        </p:pic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D3476661-0469-CF84-CCB3-DCD05461987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91149" y="4242476"/>
              <a:ext cx="1809703" cy="165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F04E2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Expansion in Enterprise Markets &amp; Technological Innovation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5DA5B0B-68F8-C8E8-67E3-832F7501B95A}"/>
              </a:ext>
            </a:extLst>
          </p:cNvPr>
          <p:cNvGrpSpPr/>
          <p:nvPr/>
        </p:nvGrpSpPr>
        <p:grpSpPr>
          <a:xfrm>
            <a:off x="6572598" y="2646862"/>
            <a:ext cx="2027509" cy="3418788"/>
            <a:chOff x="6572598" y="2646862"/>
            <a:chExt cx="2027509" cy="3418788"/>
          </a:xfrm>
        </p:grpSpPr>
        <p:sp>
          <p:nvSpPr>
            <p:cNvPr id="24" name="Rounded Rectangle 1">
              <a:extLst>
                <a:ext uri="{FF2B5EF4-FFF2-40B4-BE49-F238E27FC236}">
                  <a16:creationId xmlns:a16="http://schemas.microsoft.com/office/drawing/2014/main" id="{135B430C-99D9-397E-EF47-5517B6373159}"/>
                </a:ext>
              </a:extLst>
            </p:cNvPr>
            <p:cNvSpPr/>
            <p:nvPr/>
          </p:nvSpPr>
          <p:spPr bwMode="gray">
            <a:xfrm>
              <a:off x="6572598" y="2819332"/>
              <a:ext cx="2027509" cy="324631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 SemiBold"/>
                <a:ea typeface="+mn-ea"/>
                <a:cs typeface="+mn-cs"/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391691E4-E29E-57CF-E628-944E62EC71E9}"/>
                </a:ext>
              </a:extLst>
            </p:cNvPr>
            <p:cNvSpPr/>
            <p:nvPr/>
          </p:nvSpPr>
          <p:spPr bwMode="gray">
            <a:xfrm>
              <a:off x="6904479" y="2646862"/>
              <a:ext cx="1363746" cy="3449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F04E23"/>
                </a:gs>
                <a:gs pos="0">
                  <a:srgbClr val="D71612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F3F3F3"/>
              </a:solidFill>
              <a:miter lim="800000"/>
              <a:headEnd/>
              <a:tailEnd/>
            </a:ln>
            <a:effectLst>
              <a:outerShdw blurRad="50800" dist="50800" dir="2700000" algn="ctr" rotWithShape="0">
                <a:srgbClr val="898A8A">
                  <a:alpha val="10000"/>
                </a:srgbClr>
              </a:outerShdw>
            </a:effectLst>
          </p:spPr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2018-2023</a:t>
              </a:r>
            </a:p>
          </p:txBody>
        </p:sp>
        <p:pic>
          <p:nvPicPr>
            <p:cNvPr id="26" name="Picture 25" descr="A map of the world with lights&#10;&#10;Description automatically generated">
              <a:extLst>
                <a:ext uri="{FF2B5EF4-FFF2-40B4-BE49-F238E27FC236}">
                  <a16:creationId xmlns:a16="http://schemas.microsoft.com/office/drawing/2014/main" id="{9C77F1EB-F3E7-EFB1-C4C2-F7764C41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501" y="3162558"/>
              <a:ext cx="1809703" cy="912033"/>
            </a:xfrm>
            <a:prstGeom prst="rect">
              <a:avLst/>
            </a:prstGeom>
          </p:spPr>
        </p:pic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F612F9A4-C060-DC47-996B-E96BC1CDB1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81501" y="4242476"/>
              <a:ext cx="1809703" cy="165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F04E2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Leadership in AI Analytics, </a:t>
              </a:r>
              <a:b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</a:b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LLM Training </a:t>
              </a:r>
              <a:b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</a:b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&amp; Gen AI</a:t>
              </a: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840D02A0-F574-89F6-DCCA-5F64695DECC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00000" contrast="-10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61028" y="6400800"/>
            <a:ext cx="822960" cy="2941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2AD9399-5395-CFC1-D13F-57D70A8BFCED}"/>
              </a:ext>
            </a:extLst>
          </p:cNvPr>
          <p:cNvGrpSpPr/>
          <p:nvPr/>
        </p:nvGrpSpPr>
        <p:grpSpPr>
          <a:xfrm>
            <a:off x="9553303" y="2646862"/>
            <a:ext cx="2027509" cy="3418788"/>
            <a:chOff x="9553303" y="2646862"/>
            <a:chExt cx="2027509" cy="3418788"/>
          </a:xfrm>
        </p:grpSpPr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1A8DA72C-D7B5-DF0D-0D75-D3865F05EBAD}"/>
                </a:ext>
              </a:extLst>
            </p:cNvPr>
            <p:cNvSpPr/>
            <p:nvPr/>
          </p:nvSpPr>
          <p:spPr bwMode="gray">
            <a:xfrm>
              <a:off x="9553303" y="2793319"/>
              <a:ext cx="2027509" cy="3272331"/>
            </a:xfrm>
            <a:prstGeom prst="roundRect">
              <a:avLst>
                <a:gd name="adj" fmla="val 4238"/>
              </a:avLst>
            </a:prstGeom>
            <a:gradFill>
              <a:gsLst>
                <a:gs pos="58000">
                  <a:srgbClr val="F3E2E1"/>
                </a:gs>
                <a:gs pos="100000">
                  <a:srgbClr val="F3F3F3"/>
                </a:gs>
                <a:gs pos="0">
                  <a:srgbClr val="F2C6C3"/>
                </a:gs>
              </a:gsLst>
              <a:lin ang="189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 SemiBold"/>
                <a:ea typeface="+mn-ea"/>
                <a:cs typeface="+mn-cs"/>
              </a:endParaRPr>
            </a:p>
          </p:txBody>
        </p:sp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CD1B441A-2242-7D6C-0267-96DA7B8E7FE9}"/>
                </a:ext>
              </a:extLst>
            </p:cNvPr>
            <p:cNvSpPr/>
            <p:nvPr/>
          </p:nvSpPr>
          <p:spPr bwMode="gray">
            <a:xfrm>
              <a:off x="9885184" y="2646862"/>
              <a:ext cx="1363746" cy="3449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F04E23"/>
                </a:gs>
                <a:gs pos="0">
                  <a:srgbClr val="D71612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F3F3F3"/>
              </a:solidFill>
              <a:miter lim="800000"/>
              <a:headEnd/>
              <a:tailEnd/>
            </a:ln>
            <a:effectLst>
              <a:outerShdw blurRad="50800" dist="50800" dir="2700000" algn="ctr" rotWithShape="0">
                <a:srgbClr val="898A8A">
                  <a:alpha val="10000"/>
                </a:srgbClr>
              </a:outerShdw>
            </a:effectLst>
          </p:spPr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2024-Present</a:t>
              </a: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65A758C2-582A-2FBA-364C-93D796EDB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689133" y="4242476"/>
              <a:ext cx="1755849" cy="165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R="0" lvl="0" indent="0" algn="ctr" fontAlgn="base">
                <a:lnSpc>
                  <a:spcPct val="95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F04E23"/>
                </a:buClr>
                <a:buSzTx/>
                <a:buFontTx/>
                <a:buNone/>
                <a:tabLst/>
                <a:defRPr kumimoji="0" b="1" i="0" u="none" strike="noStrike" kern="0" cap="none" spc="0" normalizeH="0" baseline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Inter"/>
                </a:defRPr>
              </a:lvl1pPr>
              <a:lvl2pPr marL="686006" indent="-285836" fontAlgn="base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/>
              </a:lvl2pPr>
              <a:lvl3pPr marL="1029009" indent="-228669" fontAlgn="base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</a:lvl3pPr>
              <a:lvl4pPr marL="1372011" indent="-228669" fontAlgn="base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</a:lvl4pPr>
              <a:lvl5pPr marL="1715014" indent="-228669" fontAlgn="base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</a:lvl5pPr>
              <a:lvl6pPr marL="2229519" indent="-228669" fontAlgn="base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/>
              </a:lvl6pPr>
              <a:lvl7pPr marL="2686856" indent="-228669" fontAlgn="base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/>
              </a:lvl7pPr>
              <a:lvl8pPr marL="3144193" indent="-228669" fontAlgn="base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/>
              </a:lvl8pPr>
              <a:lvl9pPr marL="3601530" indent="-228669" fontAlgn="base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/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F04E2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Go-To Leading Force in AI Data Intelligence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FC1B0E1-0EC7-9DD5-DCD5-A1AB022E4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5626" y="3162558"/>
              <a:ext cx="1822862" cy="920576"/>
            </a:xfrm>
            <a:prstGeom prst="rect">
              <a:avLst/>
            </a:prstGeom>
          </p:spPr>
        </p:pic>
      </p:grp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867081FD-2154-D35F-0D63-C36C78FB10D4}"/>
              </a:ext>
            </a:extLst>
          </p:cNvPr>
          <p:cNvSpPr/>
          <p:nvPr/>
        </p:nvSpPr>
        <p:spPr bwMode="gray">
          <a:xfrm>
            <a:off x="611188" y="587518"/>
            <a:ext cx="2202305" cy="1471828"/>
          </a:xfrm>
          <a:prstGeom prst="roundRect">
            <a:avLst/>
          </a:prstGeom>
          <a:gradFill>
            <a:gsLst>
              <a:gs pos="58000">
                <a:srgbClr val="F3E2E1"/>
              </a:gs>
              <a:gs pos="100000">
                <a:srgbClr val="F3F3F3">
                  <a:alpha val="80000"/>
                </a:srgbClr>
              </a:gs>
              <a:gs pos="0">
                <a:srgbClr val="F2C6C3"/>
              </a:gs>
            </a:gsLst>
            <a:lin ang="189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700,000+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 SemiBold"/>
                <a:ea typeface="+mn-ea"/>
                <a:cs typeface="+mn-cs"/>
              </a:rPr>
              <a:t>GPUs deployed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A60FA64-2BD5-4DE6-8D89-606147FF145E}"/>
              </a:ext>
            </a:extLst>
          </p:cNvPr>
          <p:cNvSpPr/>
          <p:nvPr/>
        </p:nvSpPr>
        <p:spPr bwMode="gray">
          <a:xfrm>
            <a:off x="6456068" y="587518"/>
            <a:ext cx="2202305" cy="1471828"/>
          </a:xfrm>
          <a:prstGeom prst="roundRect">
            <a:avLst/>
          </a:prstGeom>
          <a:gradFill>
            <a:gsLst>
              <a:gs pos="58000">
                <a:srgbClr val="F3E2E1"/>
              </a:gs>
              <a:gs pos="100000">
                <a:srgbClr val="F3F3F3">
                  <a:alpha val="80000"/>
                </a:srgbClr>
              </a:gs>
              <a:gs pos="0">
                <a:srgbClr val="F2C6C3"/>
              </a:gs>
            </a:gsLst>
            <a:lin ang="189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10+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 SemiBold"/>
                <a:ea typeface="+mn-ea"/>
                <a:cs typeface="+mn-cs"/>
              </a:rPr>
              <a:t>Technology Centers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61ED10E3-DF13-9DD5-0370-6182685CE7E7}"/>
              </a:ext>
            </a:extLst>
          </p:cNvPr>
          <p:cNvSpPr/>
          <p:nvPr/>
        </p:nvSpPr>
        <p:spPr bwMode="gray">
          <a:xfrm>
            <a:off x="3533628" y="587518"/>
            <a:ext cx="2202305" cy="1471828"/>
          </a:xfrm>
          <a:prstGeom prst="roundRect">
            <a:avLst/>
          </a:prstGeom>
          <a:gradFill>
            <a:gsLst>
              <a:gs pos="58000">
                <a:srgbClr val="F3E2E1"/>
              </a:gs>
              <a:gs pos="100000">
                <a:srgbClr val="F3F3F3">
                  <a:alpha val="80000"/>
                </a:srgbClr>
              </a:gs>
              <a:gs pos="0">
                <a:srgbClr val="F2C6C3"/>
              </a:gs>
            </a:gsLst>
            <a:lin ang="189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11,000+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 SemiBold"/>
                <a:ea typeface="+mn-ea"/>
                <a:cs typeface="+mn-cs"/>
              </a:rPr>
              <a:t>Customers 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2B6F7417-EC04-8AA3-87ED-A8864112D2D9}"/>
              </a:ext>
            </a:extLst>
          </p:cNvPr>
          <p:cNvSpPr/>
          <p:nvPr/>
        </p:nvSpPr>
        <p:spPr bwMode="gray">
          <a:xfrm>
            <a:off x="9378507" y="587518"/>
            <a:ext cx="2202305" cy="1471828"/>
          </a:xfrm>
          <a:prstGeom prst="roundRect">
            <a:avLst/>
          </a:prstGeom>
          <a:gradFill>
            <a:gsLst>
              <a:gs pos="58000">
                <a:srgbClr val="F3E2E1"/>
              </a:gs>
              <a:gs pos="100000">
                <a:srgbClr val="F3F3F3">
                  <a:alpha val="80000"/>
                </a:srgbClr>
              </a:gs>
              <a:gs pos="0">
                <a:srgbClr val="F2C6C3"/>
              </a:gs>
            </a:gsLst>
            <a:lin ang="189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1100+ | 600+ 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 SemiBold"/>
                <a:ea typeface="+mn-ea"/>
                <a:cs typeface="+mn-cs"/>
              </a:rPr>
              <a:t>Employees | Engineers</a:t>
            </a:r>
          </a:p>
        </p:txBody>
      </p:sp>
    </p:spTree>
    <p:extLst>
      <p:ext uri="{BB962C8B-B14F-4D97-AF65-F5344CB8AC3E}">
        <p14:creationId xmlns:p14="http://schemas.microsoft.com/office/powerpoint/2010/main" val="180603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47075-6090-243D-8949-1264FF860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>
            <a:extLst>
              <a:ext uri="{FF2B5EF4-FFF2-40B4-BE49-F238E27FC236}">
                <a16:creationId xmlns:a16="http://schemas.microsoft.com/office/drawing/2014/main" id="{F333A0AF-88B1-8E8B-0858-5AA69AE0C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742" y="491084"/>
            <a:ext cx="10742516" cy="600036"/>
          </a:xfrm>
        </p:spPr>
        <p:txBody>
          <a:bodyPr/>
          <a:lstStyle/>
          <a:p>
            <a:r>
              <a:rPr lang="en-US" noProof="0"/>
              <a:t>DDN Powers More AI Across More Markets Than Anyone Else </a:t>
            </a:r>
          </a:p>
        </p:txBody>
      </p:sp>
      <p:grpSp>
        <p:nvGrpSpPr>
          <p:cNvPr id="499740" name="Group 499739">
            <a:extLst>
              <a:ext uri="{FF2B5EF4-FFF2-40B4-BE49-F238E27FC236}">
                <a16:creationId xmlns:a16="http://schemas.microsoft.com/office/drawing/2014/main" id="{CFA6DE52-F2DC-AD79-8C73-05A41DF5BD82}"/>
              </a:ext>
            </a:extLst>
          </p:cNvPr>
          <p:cNvGrpSpPr/>
          <p:nvPr/>
        </p:nvGrpSpPr>
        <p:grpSpPr>
          <a:xfrm>
            <a:off x="955323" y="1370388"/>
            <a:ext cx="10281355" cy="4880710"/>
            <a:chOff x="955323" y="1370388"/>
            <a:chExt cx="10281355" cy="4880710"/>
          </a:xfrm>
        </p:grpSpPr>
        <p:sp>
          <p:nvSpPr>
            <p:cNvPr id="53" name="Rectangle 7">
              <a:extLst>
                <a:ext uri="{FF2B5EF4-FFF2-40B4-BE49-F238E27FC236}">
                  <a16:creationId xmlns:a16="http://schemas.microsoft.com/office/drawing/2014/main" id="{42C38601-1A19-807A-9A73-25721DAF768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86679" y="4260915"/>
              <a:ext cx="2736898" cy="370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200" b="1" kern="0" noProof="0">
                  <a:solidFill>
                    <a:srgbClr val="1A1B1D"/>
                  </a:solidFill>
                  <a:latin typeface="+mj-lt"/>
                </a:rPr>
                <a:t>Financial Services</a:t>
              </a:r>
            </a:p>
          </p:txBody>
        </p:sp>
        <p:sp>
          <p:nvSpPr>
            <p:cNvPr id="55" name="Rounded Rectangle 4">
              <a:extLst>
                <a:ext uri="{FF2B5EF4-FFF2-40B4-BE49-F238E27FC236}">
                  <a16:creationId xmlns:a16="http://schemas.microsoft.com/office/drawing/2014/main" id="{D7140EB3-5E27-9C59-985E-E8D215CED986}"/>
                </a:ext>
              </a:extLst>
            </p:cNvPr>
            <p:cNvSpPr/>
            <p:nvPr/>
          </p:nvSpPr>
          <p:spPr bwMode="gray">
            <a:xfrm>
              <a:off x="955323" y="3025486"/>
              <a:ext cx="2931267" cy="147182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algn="ctr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sz="2400" b="1" noProof="0">
                <a:solidFill>
                  <a:srgbClr val="1A1B1D"/>
                </a:solidFill>
                <a:latin typeface="+mj-lt"/>
              </a:endParaRPr>
            </a:p>
          </p:txBody>
        </p:sp>
        <p:sp>
          <p:nvSpPr>
            <p:cNvPr id="57" name="Rounded Rectangle 5">
              <a:extLst>
                <a:ext uri="{FF2B5EF4-FFF2-40B4-BE49-F238E27FC236}">
                  <a16:creationId xmlns:a16="http://schemas.microsoft.com/office/drawing/2014/main" id="{F928E323-32CC-8298-87F4-13EDE531EE00}"/>
                </a:ext>
              </a:extLst>
            </p:cNvPr>
            <p:cNvSpPr/>
            <p:nvPr/>
          </p:nvSpPr>
          <p:spPr bwMode="gray">
            <a:xfrm>
              <a:off x="4633262" y="3025486"/>
              <a:ext cx="2931267" cy="147182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algn="ctr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sz="2400" b="1" noProof="0">
                <a:solidFill>
                  <a:srgbClr val="1A1B1D"/>
                </a:solidFill>
                <a:latin typeface="+mj-lt"/>
              </a:endParaRPr>
            </a:p>
          </p:txBody>
        </p:sp>
        <p:sp>
          <p:nvSpPr>
            <p:cNvPr id="59" name="Rounded Rectangle 8">
              <a:extLst>
                <a:ext uri="{FF2B5EF4-FFF2-40B4-BE49-F238E27FC236}">
                  <a16:creationId xmlns:a16="http://schemas.microsoft.com/office/drawing/2014/main" id="{F62222BC-33F3-5F07-7111-8B848203F581}"/>
                </a:ext>
              </a:extLst>
            </p:cNvPr>
            <p:cNvSpPr/>
            <p:nvPr/>
          </p:nvSpPr>
          <p:spPr bwMode="gray">
            <a:xfrm>
              <a:off x="8305411" y="3025486"/>
              <a:ext cx="2931267" cy="147182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algn="ctr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sz="2400" b="1" noProof="0">
                <a:solidFill>
                  <a:srgbClr val="1A1B1D"/>
                </a:solidFill>
                <a:latin typeface="+mj-lt"/>
              </a:endParaRPr>
            </a:p>
          </p:txBody>
        </p:sp>
        <p:sp>
          <p:nvSpPr>
            <p:cNvPr id="61" name="Rectangle 7">
              <a:extLst>
                <a:ext uri="{FF2B5EF4-FFF2-40B4-BE49-F238E27FC236}">
                  <a16:creationId xmlns:a16="http://schemas.microsoft.com/office/drawing/2014/main" id="{AB406B99-3C63-A9D0-BBD0-E0C47112E5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55323" y="4199513"/>
              <a:ext cx="2931267" cy="39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800" b="1" kern="0" noProof="0">
                  <a:solidFill>
                    <a:srgbClr val="1A1B1D"/>
                  </a:solidFill>
                  <a:latin typeface="+mj-lt"/>
                </a:rPr>
                <a:t>Healthcare</a:t>
              </a:r>
            </a:p>
          </p:txBody>
        </p:sp>
        <p:sp>
          <p:nvSpPr>
            <p:cNvPr id="63" name="Rectangle 7">
              <a:extLst>
                <a:ext uri="{FF2B5EF4-FFF2-40B4-BE49-F238E27FC236}">
                  <a16:creationId xmlns:a16="http://schemas.microsoft.com/office/drawing/2014/main" id="{D8E057B2-1CDD-4C4E-F564-1E4BE43D45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05411" y="4199515"/>
              <a:ext cx="2931267" cy="39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800" b="1" kern="0" noProof="0">
                  <a:solidFill>
                    <a:srgbClr val="1A1B1D"/>
                  </a:solidFill>
                  <a:latin typeface="+mj-lt"/>
                </a:rPr>
                <a:t>Manufacturing</a:t>
              </a:r>
            </a:p>
          </p:txBody>
        </p:sp>
        <p:sp>
          <p:nvSpPr>
            <p:cNvPr id="499713" name="Rectangle 7">
              <a:extLst>
                <a:ext uri="{FF2B5EF4-FFF2-40B4-BE49-F238E27FC236}">
                  <a16:creationId xmlns:a16="http://schemas.microsoft.com/office/drawing/2014/main" id="{36D0B6AE-0F19-D959-51DF-5BB0FFC806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33262" y="4199515"/>
              <a:ext cx="2931267" cy="39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800" b="1" kern="0" noProof="0">
                  <a:solidFill>
                    <a:srgbClr val="1A1B1D"/>
                  </a:solidFill>
                  <a:latin typeface="+mj-lt"/>
                </a:rPr>
                <a:t>Financial Services</a:t>
              </a:r>
            </a:p>
          </p:txBody>
        </p:sp>
        <p:sp>
          <p:nvSpPr>
            <p:cNvPr id="499714" name="Rounded Rectangle 1">
              <a:extLst>
                <a:ext uri="{FF2B5EF4-FFF2-40B4-BE49-F238E27FC236}">
                  <a16:creationId xmlns:a16="http://schemas.microsoft.com/office/drawing/2014/main" id="{E538D4D1-21B9-69B9-39BD-42756DB22BC6}"/>
                </a:ext>
              </a:extLst>
            </p:cNvPr>
            <p:cNvSpPr/>
            <p:nvPr/>
          </p:nvSpPr>
          <p:spPr bwMode="gray">
            <a:xfrm>
              <a:off x="955323" y="1370388"/>
              <a:ext cx="2931267" cy="147182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algn="ctr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sz="2400" b="1" noProof="0">
                <a:solidFill>
                  <a:srgbClr val="1A1B1D"/>
                </a:solidFill>
                <a:latin typeface="+mj-lt"/>
              </a:endParaRPr>
            </a:p>
          </p:txBody>
        </p:sp>
        <p:sp>
          <p:nvSpPr>
            <p:cNvPr id="499715" name="Rectangle 7">
              <a:extLst>
                <a:ext uri="{FF2B5EF4-FFF2-40B4-BE49-F238E27FC236}">
                  <a16:creationId xmlns:a16="http://schemas.microsoft.com/office/drawing/2014/main" id="{9C336312-5788-4651-727D-2A792523266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55323" y="2543341"/>
              <a:ext cx="2931267" cy="39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800" b="1" kern="0" noProof="0">
                  <a:solidFill>
                    <a:srgbClr val="1A1B1D"/>
                  </a:solidFill>
                  <a:latin typeface="+mj-lt"/>
                </a:rPr>
                <a:t>NCP &amp; AI Cloud Providers</a:t>
              </a:r>
              <a:endParaRPr lang="en-US" sz="1800" kern="0" noProof="0">
                <a:solidFill>
                  <a:srgbClr val="898A8A"/>
                </a:solidFill>
                <a:latin typeface="+mj-lt"/>
              </a:endParaRPr>
            </a:p>
          </p:txBody>
        </p:sp>
        <p:pic>
          <p:nvPicPr>
            <p:cNvPr id="499716" name="Picture 499715">
              <a:extLst>
                <a:ext uri="{FF2B5EF4-FFF2-40B4-BE49-F238E27FC236}">
                  <a16:creationId xmlns:a16="http://schemas.microsoft.com/office/drawing/2014/main" id="{37739F62-47DD-C4BE-9DA0-169D94D57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7457" y="1486257"/>
              <a:ext cx="2666998" cy="1009134"/>
            </a:xfrm>
            <a:prstGeom prst="rect">
              <a:avLst/>
            </a:prstGeom>
            <a:ln w="25400" cap="rnd">
              <a:gradFill>
                <a:gsLst>
                  <a:gs pos="0">
                    <a:srgbClr val="FFFFFF"/>
                  </a:gs>
                  <a:gs pos="100000">
                    <a:srgbClr val="F3F3F3"/>
                  </a:gs>
                </a:gsLst>
                <a:lin ang="5400000" scaled="1"/>
              </a:gradFill>
            </a:ln>
          </p:spPr>
        </p:pic>
        <p:sp>
          <p:nvSpPr>
            <p:cNvPr id="499717" name="Rounded Rectangle 2">
              <a:extLst>
                <a:ext uri="{FF2B5EF4-FFF2-40B4-BE49-F238E27FC236}">
                  <a16:creationId xmlns:a16="http://schemas.microsoft.com/office/drawing/2014/main" id="{E69AB809-AB13-A289-31C9-BCD93050757D}"/>
                </a:ext>
              </a:extLst>
            </p:cNvPr>
            <p:cNvSpPr/>
            <p:nvPr/>
          </p:nvSpPr>
          <p:spPr bwMode="gray">
            <a:xfrm>
              <a:off x="4630368" y="1370388"/>
              <a:ext cx="2931267" cy="147182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algn="ctr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sz="2400" b="1" noProof="0">
                <a:solidFill>
                  <a:srgbClr val="1A1B1D"/>
                </a:solidFill>
                <a:latin typeface="+mj-lt"/>
              </a:endParaRPr>
            </a:p>
          </p:txBody>
        </p:sp>
        <p:sp>
          <p:nvSpPr>
            <p:cNvPr id="499719" name="Rectangle 7">
              <a:extLst>
                <a:ext uri="{FF2B5EF4-FFF2-40B4-BE49-F238E27FC236}">
                  <a16:creationId xmlns:a16="http://schemas.microsoft.com/office/drawing/2014/main" id="{4C58A928-19A3-F5C9-17ED-38378231973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30368" y="2543341"/>
              <a:ext cx="2931267" cy="39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800" b="1" kern="0" noProof="0">
                  <a:solidFill>
                    <a:srgbClr val="1A1B1D"/>
                  </a:solidFill>
                  <a:latin typeface="+mj-lt"/>
                </a:rPr>
                <a:t>Autonomous Driving</a:t>
              </a:r>
            </a:p>
          </p:txBody>
        </p:sp>
        <p:pic>
          <p:nvPicPr>
            <p:cNvPr id="499720" name="Picture 499719" descr="A aerial view of a busy street&#10;&#10;Description automatically generated">
              <a:extLst>
                <a:ext uri="{FF2B5EF4-FFF2-40B4-BE49-F238E27FC236}">
                  <a16:creationId xmlns:a16="http://schemas.microsoft.com/office/drawing/2014/main" id="{78CF4E55-763B-F736-D000-CC7B58A5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502" y="1486257"/>
              <a:ext cx="2666998" cy="1009134"/>
            </a:xfrm>
            <a:prstGeom prst="rect">
              <a:avLst/>
            </a:prstGeom>
            <a:ln w="25400" cap="rnd">
              <a:gradFill>
                <a:gsLst>
                  <a:gs pos="0">
                    <a:srgbClr val="FFFFFF"/>
                  </a:gs>
                  <a:gs pos="100000">
                    <a:srgbClr val="F3F3F3"/>
                  </a:gs>
                </a:gsLst>
                <a:lin ang="5400000" scaled="1"/>
              </a:gradFill>
            </a:ln>
          </p:spPr>
        </p:pic>
        <p:sp>
          <p:nvSpPr>
            <p:cNvPr id="499721" name="Rounded Rectangle 3">
              <a:extLst>
                <a:ext uri="{FF2B5EF4-FFF2-40B4-BE49-F238E27FC236}">
                  <a16:creationId xmlns:a16="http://schemas.microsoft.com/office/drawing/2014/main" id="{06DEBD1C-F9AA-0F66-5E4E-89760557D6FB}"/>
                </a:ext>
              </a:extLst>
            </p:cNvPr>
            <p:cNvSpPr/>
            <p:nvPr/>
          </p:nvSpPr>
          <p:spPr bwMode="gray">
            <a:xfrm>
              <a:off x="8305411" y="1370388"/>
              <a:ext cx="2931267" cy="147182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algn="ctr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sz="2400" b="1" noProof="0">
                <a:solidFill>
                  <a:srgbClr val="1A1B1D"/>
                </a:solidFill>
                <a:latin typeface="+mj-lt"/>
              </a:endParaRPr>
            </a:p>
          </p:txBody>
        </p:sp>
        <p:sp>
          <p:nvSpPr>
            <p:cNvPr id="499722" name="Rectangle 7">
              <a:extLst>
                <a:ext uri="{FF2B5EF4-FFF2-40B4-BE49-F238E27FC236}">
                  <a16:creationId xmlns:a16="http://schemas.microsoft.com/office/drawing/2014/main" id="{3358DEB4-DC06-BC86-D374-C1C4D43A211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05411" y="2543341"/>
              <a:ext cx="2931267" cy="39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800" b="1" kern="0" noProof="0">
                  <a:solidFill>
                    <a:srgbClr val="1A1B1D"/>
                  </a:solidFill>
                  <a:latin typeface="+mj-lt"/>
                </a:rPr>
                <a:t>AI Chatbots &amp; Assistants</a:t>
              </a:r>
            </a:p>
          </p:txBody>
        </p:sp>
        <p:pic>
          <p:nvPicPr>
            <p:cNvPr id="499723" name="Picture 499722" descr="A white robot with a blue light on its head">
              <a:extLst>
                <a:ext uri="{FF2B5EF4-FFF2-40B4-BE49-F238E27FC236}">
                  <a16:creationId xmlns:a16="http://schemas.microsoft.com/office/drawing/2014/main" id="{B8A0ADB4-234F-8D5A-CF4F-DA14B4B17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545" y="1486257"/>
              <a:ext cx="2666998" cy="1009134"/>
            </a:xfrm>
            <a:prstGeom prst="rect">
              <a:avLst/>
            </a:prstGeom>
            <a:ln w="25400" cap="rnd">
              <a:gradFill>
                <a:gsLst>
                  <a:gs pos="0">
                    <a:srgbClr val="FFFFFF"/>
                  </a:gs>
                  <a:gs pos="100000">
                    <a:srgbClr val="F3F3F3"/>
                  </a:gs>
                </a:gsLst>
                <a:lin ang="5400000" scaled="1"/>
              </a:gradFill>
            </a:ln>
          </p:spPr>
        </p:pic>
        <p:pic>
          <p:nvPicPr>
            <p:cNvPr id="499724" name="Picture 499723" descr="A group of people looking at a computer screen&#10;&#10;Description automatically generated">
              <a:extLst>
                <a:ext uri="{FF2B5EF4-FFF2-40B4-BE49-F238E27FC236}">
                  <a16:creationId xmlns:a16="http://schemas.microsoft.com/office/drawing/2014/main" id="{EC66D722-20D6-2378-55E6-807DC070E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7457" y="3123170"/>
              <a:ext cx="2666998" cy="1009134"/>
            </a:xfrm>
            <a:prstGeom prst="rect">
              <a:avLst/>
            </a:prstGeom>
            <a:ln w="25400" cap="rnd">
              <a:gradFill>
                <a:gsLst>
                  <a:gs pos="0">
                    <a:srgbClr val="FFFFFF"/>
                  </a:gs>
                  <a:gs pos="100000">
                    <a:srgbClr val="F3F3F3"/>
                  </a:gs>
                </a:gsLst>
                <a:lin ang="5400000" scaled="1"/>
              </a:gradFill>
            </a:ln>
          </p:spPr>
        </p:pic>
        <p:pic>
          <p:nvPicPr>
            <p:cNvPr id="499725" name="Picture 499724" descr="A statue of a bull&#10;&#10;Description automatically generated">
              <a:extLst>
                <a:ext uri="{FF2B5EF4-FFF2-40B4-BE49-F238E27FC236}">
                  <a16:creationId xmlns:a16="http://schemas.microsoft.com/office/drawing/2014/main" id="{C44D9788-C0B5-4B5E-93E4-A8E1B94B9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5396" y="3123170"/>
              <a:ext cx="2666998" cy="1009134"/>
            </a:xfrm>
            <a:prstGeom prst="rect">
              <a:avLst/>
            </a:prstGeom>
            <a:ln w="25400" cap="rnd">
              <a:gradFill>
                <a:gsLst>
                  <a:gs pos="0">
                    <a:srgbClr val="FFFFFF"/>
                  </a:gs>
                  <a:gs pos="100000">
                    <a:srgbClr val="F3F3F3"/>
                  </a:gs>
                </a:gsLst>
                <a:lin ang="5400000" scaled="1"/>
              </a:gradFill>
            </a:ln>
          </p:spPr>
        </p:pic>
        <p:pic>
          <p:nvPicPr>
            <p:cNvPr id="499726" name="Picture 499725" descr="A close-up of a machine&#10;&#10;Description automatically generated">
              <a:extLst>
                <a:ext uri="{FF2B5EF4-FFF2-40B4-BE49-F238E27FC236}">
                  <a16:creationId xmlns:a16="http://schemas.microsoft.com/office/drawing/2014/main" id="{05BA987D-FF46-17DF-FDF2-5519726D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545" y="3123170"/>
              <a:ext cx="2666998" cy="1009134"/>
            </a:xfrm>
            <a:prstGeom prst="rect">
              <a:avLst/>
            </a:prstGeom>
            <a:ln w="25400" cap="rnd">
              <a:gradFill>
                <a:gsLst>
                  <a:gs pos="0">
                    <a:srgbClr val="FFFFFF"/>
                  </a:gs>
                  <a:gs pos="100000">
                    <a:srgbClr val="F3F3F3"/>
                  </a:gs>
                </a:gsLst>
                <a:lin ang="5400000" scaled="1"/>
              </a:gradFill>
            </a:ln>
          </p:spPr>
        </p:pic>
        <p:sp>
          <p:nvSpPr>
            <p:cNvPr id="499727" name="Rounded Rectangle 9">
              <a:extLst>
                <a:ext uri="{FF2B5EF4-FFF2-40B4-BE49-F238E27FC236}">
                  <a16:creationId xmlns:a16="http://schemas.microsoft.com/office/drawing/2014/main" id="{98F7241C-595D-C4FA-71DB-C4BCDD4AC153}"/>
                </a:ext>
              </a:extLst>
            </p:cNvPr>
            <p:cNvSpPr/>
            <p:nvPr/>
          </p:nvSpPr>
          <p:spPr bwMode="gray">
            <a:xfrm>
              <a:off x="955323" y="4680585"/>
              <a:ext cx="2931267" cy="147182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algn="ctr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sz="2400" b="1" noProof="0">
                <a:solidFill>
                  <a:srgbClr val="1A1B1D"/>
                </a:solidFill>
                <a:latin typeface="+mj-lt"/>
              </a:endParaRPr>
            </a:p>
          </p:txBody>
        </p:sp>
        <p:sp>
          <p:nvSpPr>
            <p:cNvPr id="499728" name="Rectangle 7">
              <a:extLst>
                <a:ext uri="{FF2B5EF4-FFF2-40B4-BE49-F238E27FC236}">
                  <a16:creationId xmlns:a16="http://schemas.microsoft.com/office/drawing/2014/main" id="{A7D78A58-E5AA-4B95-293D-6EBD7A781D9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55323" y="5854612"/>
              <a:ext cx="2931267" cy="39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800" b="1" kern="0" noProof="0">
                  <a:solidFill>
                    <a:srgbClr val="1A1B1D"/>
                  </a:solidFill>
                  <a:latin typeface="+mj-lt"/>
                </a:rPr>
                <a:t>Energy</a:t>
              </a:r>
            </a:p>
          </p:txBody>
        </p:sp>
        <p:pic>
          <p:nvPicPr>
            <p:cNvPr id="499729" name="Picture 499728" descr="A oil rig in the water&#10;&#10;Description automatically generated">
              <a:extLst>
                <a:ext uri="{FF2B5EF4-FFF2-40B4-BE49-F238E27FC236}">
                  <a16:creationId xmlns:a16="http://schemas.microsoft.com/office/drawing/2014/main" id="{E029B1F7-EAD4-6990-D6D4-77BED24B8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7457" y="4777209"/>
              <a:ext cx="2666998" cy="1009134"/>
            </a:xfrm>
            <a:prstGeom prst="rect">
              <a:avLst/>
            </a:prstGeom>
            <a:ln w="25400" cap="rnd">
              <a:gradFill>
                <a:gsLst>
                  <a:gs pos="0">
                    <a:srgbClr val="FFFFFF"/>
                  </a:gs>
                  <a:gs pos="100000">
                    <a:srgbClr val="F3F3F3"/>
                  </a:gs>
                </a:gsLst>
                <a:lin ang="5400000" scaled="1"/>
              </a:gradFill>
            </a:ln>
          </p:spPr>
        </p:pic>
        <p:sp>
          <p:nvSpPr>
            <p:cNvPr id="499730" name="Rounded Rectangle 10">
              <a:extLst>
                <a:ext uri="{FF2B5EF4-FFF2-40B4-BE49-F238E27FC236}">
                  <a16:creationId xmlns:a16="http://schemas.microsoft.com/office/drawing/2014/main" id="{3C0AED1F-DF62-960A-437B-4E2F646E8E73}"/>
                </a:ext>
              </a:extLst>
            </p:cNvPr>
            <p:cNvSpPr/>
            <p:nvPr/>
          </p:nvSpPr>
          <p:spPr bwMode="gray">
            <a:xfrm>
              <a:off x="4630368" y="4680585"/>
              <a:ext cx="2931267" cy="147182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algn="ctr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sz="2400" b="1" noProof="0">
                <a:solidFill>
                  <a:srgbClr val="1A1B1D"/>
                </a:solidFill>
                <a:latin typeface="+mj-lt"/>
              </a:endParaRPr>
            </a:p>
          </p:txBody>
        </p:sp>
        <p:sp>
          <p:nvSpPr>
            <p:cNvPr id="499731" name="Rectangle 7">
              <a:extLst>
                <a:ext uri="{FF2B5EF4-FFF2-40B4-BE49-F238E27FC236}">
                  <a16:creationId xmlns:a16="http://schemas.microsoft.com/office/drawing/2014/main" id="{41A94DCB-5E8A-19AD-FE5E-136A6C1EDE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30367" y="5854612"/>
              <a:ext cx="2931267" cy="39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800" b="1" kern="0" noProof="0">
                  <a:solidFill>
                    <a:srgbClr val="1A1B1D"/>
                  </a:solidFill>
                  <a:latin typeface="+mj-lt"/>
                </a:rPr>
                <a:t>Defense</a:t>
              </a:r>
            </a:p>
          </p:txBody>
        </p:sp>
        <p:pic>
          <p:nvPicPr>
            <p:cNvPr id="499732" name="Picture 499731" descr="A astronaut in space with a large helmet&#10;&#10;Description automatically generated with medium confidence">
              <a:extLst>
                <a:ext uri="{FF2B5EF4-FFF2-40B4-BE49-F238E27FC236}">
                  <a16:creationId xmlns:a16="http://schemas.microsoft.com/office/drawing/2014/main" id="{4F03B33E-505D-175F-9085-9A57937E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4269" y="4777209"/>
              <a:ext cx="2666998" cy="1009134"/>
            </a:xfrm>
            <a:prstGeom prst="rect">
              <a:avLst/>
            </a:prstGeom>
            <a:ln w="25400" cap="rnd">
              <a:gradFill>
                <a:gsLst>
                  <a:gs pos="0">
                    <a:srgbClr val="FFFFFF"/>
                  </a:gs>
                  <a:gs pos="100000">
                    <a:srgbClr val="F3F3F3"/>
                  </a:gs>
                </a:gsLst>
                <a:lin ang="5400000" scaled="1"/>
              </a:gradFill>
            </a:ln>
          </p:spPr>
        </p:pic>
        <p:sp>
          <p:nvSpPr>
            <p:cNvPr id="499733" name="Rounded Rectangle 11">
              <a:extLst>
                <a:ext uri="{FF2B5EF4-FFF2-40B4-BE49-F238E27FC236}">
                  <a16:creationId xmlns:a16="http://schemas.microsoft.com/office/drawing/2014/main" id="{BAB396F0-14E9-965B-0FD3-CD7DE36CDD13}"/>
                </a:ext>
              </a:extLst>
            </p:cNvPr>
            <p:cNvSpPr/>
            <p:nvPr/>
          </p:nvSpPr>
          <p:spPr bwMode="gray">
            <a:xfrm>
              <a:off x="8305411" y="4680584"/>
              <a:ext cx="2931267" cy="1471828"/>
            </a:xfrm>
            <a:prstGeom prst="roundRect">
              <a:avLst>
                <a:gd name="adj" fmla="val 4238"/>
              </a:avLst>
            </a:prstGeom>
            <a:gradFill flip="none" rotWithShape="1">
              <a:gsLst>
                <a:gs pos="42000">
                  <a:srgbClr val="EFEFEF"/>
                </a:gs>
                <a:gs pos="0">
                  <a:schemeClr val="bg1">
                    <a:alpha val="80000"/>
                  </a:schemeClr>
                </a:gs>
                <a:gs pos="100000">
                  <a:schemeClr val="bg2"/>
                </a:gs>
              </a:gsLst>
              <a:lin ang="18900000" scaled="0"/>
              <a:tileRect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/>
            <a:lstStyle/>
            <a:p>
              <a:pPr algn="ctr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</a:pPr>
              <a:endParaRPr lang="en-US" sz="2400" b="1" noProof="0">
                <a:solidFill>
                  <a:srgbClr val="1A1B1D"/>
                </a:solidFill>
                <a:latin typeface="+mj-lt"/>
              </a:endParaRPr>
            </a:p>
          </p:txBody>
        </p:sp>
        <p:sp>
          <p:nvSpPr>
            <p:cNvPr id="499734" name="Rectangle 7">
              <a:extLst>
                <a:ext uri="{FF2B5EF4-FFF2-40B4-BE49-F238E27FC236}">
                  <a16:creationId xmlns:a16="http://schemas.microsoft.com/office/drawing/2014/main" id="{69391207-54DD-4004-019E-702F3A5E969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05411" y="5854613"/>
              <a:ext cx="2931267" cy="39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372011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5014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80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Aft>
                  <a:spcPts val="1600"/>
                </a:spcAft>
                <a:buClr>
                  <a:srgbClr val="F04E23"/>
                </a:buClr>
                <a:buFontTx/>
                <a:buNone/>
                <a:defRPr/>
              </a:pPr>
              <a:r>
                <a:rPr lang="en-US" sz="1800" b="1" kern="0" noProof="0">
                  <a:solidFill>
                    <a:srgbClr val="1A1B1D"/>
                  </a:solidFill>
                  <a:latin typeface="+mj-lt"/>
                </a:rPr>
                <a:t>Public Sector &amp; Research</a:t>
              </a:r>
            </a:p>
          </p:txBody>
        </p:sp>
        <p:pic>
          <p:nvPicPr>
            <p:cNvPr id="499735" name="Picture 499734" descr="A person looking at a screen&#10;&#10;Description automatically generated">
              <a:extLst>
                <a:ext uri="{FF2B5EF4-FFF2-40B4-BE49-F238E27FC236}">
                  <a16:creationId xmlns:a16="http://schemas.microsoft.com/office/drawing/2014/main" id="{0DA81903-1BB2-C1ED-091A-DBE855FF1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6898" y="4777208"/>
              <a:ext cx="2666998" cy="1009134"/>
            </a:xfrm>
            <a:prstGeom prst="rect">
              <a:avLst/>
            </a:prstGeom>
            <a:ln w="25400" cap="rnd">
              <a:gradFill>
                <a:gsLst>
                  <a:gs pos="0">
                    <a:srgbClr val="FFFFFF"/>
                  </a:gs>
                  <a:gs pos="100000">
                    <a:srgbClr val="F3F3F3"/>
                  </a:gs>
                </a:gsLst>
                <a:lin ang="5400000" scaled="1"/>
              </a:gradFill>
            </a:ln>
          </p:spPr>
        </p:pic>
      </p:grpSp>
    </p:spTree>
    <p:extLst>
      <p:ext uri="{BB962C8B-B14F-4D97-AF65-F5344CB8AC3E}">
        <p14:creationId xmlns:p14="http://schemas.microsoft.com/office/powerpoint/2010/main" val="424952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4851-B0C3-6884-D656-7EF415617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6FD67BF-F972-5047-D056-83C2F8E54674}"/>
              </a:ext>
            </a:extLst>
          </p:cNvPr>
          <p:cNvGrpSpPr/>
          <p:nvPr/>
        </p:nvGrpSpPr>
        <p:grpSpPr>
          <a:xfrm>
            <a:off x="375868" y="889579"/>
            <a:ext cx="11526990" cy="5078842"/>
            <a:chOff x="375868" y="1224076"/>
            <a:chExt cx="11526990" cy="50788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9D458A-D12F-2B50-FB15-0ECC6B69E002}"/>
                </a:ext>
              </a:extLst>
            </p:cNvPr>
            <p:cNvGrpSpPr/>
            <p:nvPr/>
          </p:nvGrpSpPr>
          <p:grpSpPr>
            <a:xfrm>
              <a:off x="5961040" y="1224076"/>
              <a:ext cx="5941818" cy="4409848"/>
              <a:chOff x="5871406" y="1316130"/>
              <a:chExt cx="5941818" cy="440984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6F283F-0B6E-0C6D-BE14-14249A78442F}"/>
                  </a:ext>
                </a:extLst>
              </p:cNvPr>
              <p:cNvSpPr/>
              <p:nvPr/>
            </p:nvSpPr>
            <p:spPr bwMode="gray">
              <a:xfrm>
                <a:off x="5871406" y="1316130"/>
                <a:ext cx="5941818" cy="44098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/>
              <a:lstStyle/>
              <a:p>
                <a:pPr algn="l">
                  <a:lnSpc>
                    <a:spcPct val="95000"/>
                  </a:lnSpc>
                  <a:spcBef>
                    <a:spcPts val="600"/>
                  </a:spcBef>
                </a:pPr>
                <a:endParaRPr lang="en-US" noProof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C56D9AD-1EBD-2A68-43F9-F14E99E6D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51406" y="2216129"/>
                <a:ext cx="5581818" cy="3335307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3334892-DA79-AA29-A198-1E3D696F3D58}"/>
                  </a:ext>
                </a:extLst>
              </p:cNvPr>
              <p:cNvGrpSpPr/>
              <p:nvPr/>
            </p:nvGrpSpPr>
            <p:grpSpPr>
              <a:xfrm>
                <a:off x="6733592" y="1525297"/>
                <a:ext cx="4217447" cy="481664"/>
                <a:chOff x="6295638" y="1517895"/>
                <a:chExt cx="4276386" cy="488395"/>
              </a:xfrm>
            </p:grpSpPr>
            <p:sp>
              <p:nvSpPr>
                <p:cNvPr id="7" name="Plus 6">
                  <a:extLst>
                    <a:ext uri="{FF2B5EF4-FFF2-40B4-BE49-F238E27FC236}">
                      <a16:creationId xmlns:a16="http://schemas.microsoft.com/office/drawing/2014/main" id="{A9765DA1-4169-2A83-F51B-FE58B266E839}"/>
                    </a:ext>
                  </a:extLst>
                </p:cNvPr>
                <p:cNvSpPr/>
                <p:nvPr/>
              </p:nvSpPr>
              <p:spPr>
                <a:xfrm>
                  <a:off x="8748796" y="1669528"/>
                  <a:ext cx="185834" cy="185834"/>
                </a:xfrm>
                <a:prstGeom prst="mathPlus">
                  <a:avLst>
                    <a:gd name="adj1" fmla="val 11359"/>
                  </a:avLst>
                </a:prstGeom>
                <a:solidFill>
                  <a:schemeClr val="tx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SemiBold"/>
                    <a:ea typeface="+mn-ea"/>
                    <a:cs typeface="+mn-cs"/>
                  </a:endParaRPr>
                </a:p>
              </p:txBody>
            </p:sp>
            <p:pic>
              <p:nvPicPr>
                <p:cNvPr id="8" name="Picture Placeholder 7" descr="A picture containing shape&#10;&#10;Description automatically generated">
                  <a:extLst>
                    <a:ext uri="{FF2B5EF4-FFF2-40B4-BE49-F238E27FC236}">
                      <a16:creationId xmlns:a16="http://schemas.microsoft.com/office/drawing/2014/main" id="{3F399BC3-C793-804D-60DE-4552AA6611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-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6295638" y="1565860"/>
                  <a:ext cx="2388236" cy="392465"/>
                </a:xfrm>
                <a:prstGeom prst="rect">
                  <a:avLst/>
                </a:prstGeom>
              </p:spPr>
            </p:pic>
            <p:pic>
              <p:nvPicPr>
                <p:cNvPr id="3" name="Picture 2" descr="A red and black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E397F5CF-8A5D-B561-97D7-82C905195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85386" y="1517895"/>
                  <a:ext cx="1386638" cy="488395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BBF778-7139-2BA6-0A44-AEE94ACA022A}"/>
                </a:ext>
              </a:extLst>
            </p:cNvPr>
            <p:cNvSpPr txBox="1"/>
            <p:nvPr/>
          </p:nvSpPr>
          <p:spPr bwMode="auto">
            <a:xfrm>
              <a:off x="6310659" y="5767387"/>
              <a:ext cx="5242580" cy="535531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1A1B1D"/>
                  </a:solidFill>
                  <a:effectLst/>
                  <a:uLnTx/>
                  <a:uFillTx/>
                  <a:latin typeface="Source Sans Pro SemiBold"/>
                  <a:ea typeface="+mn-ea"/>
                  <a:cs typeface="+mn-cs"/>
                </a:rPr>
                <a:t>Jensen Huang, CEO of Nvidia, and Alex Bouzari, CEO of DDN, at DDN Beyond Artificial, February 20, 2025 </a:t>
              </a:r>
            </a:p>
          </p:txBody>
        </p:sp>
        <p:sp>
          <p:nvSpPr>
            <p:cNvPr id="19" name="Content Placeholder 5">
              <a:extLst>
                <a:ext uri="{FF2B5EF4-FFF2-40B4-BE49-F238E27FC236}">
                  <a16:creationId xmlns:a16="http://schemas.microsoft.com/office/drawing/2014/main" id="{489B23C6-87F4-4386-D5E8-7E215E83815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051170" y="4734747"/>
              <a:ext cx="3834422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285836" indent="-285836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6006" indent="-28583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1">
                  <a:solidFill>
                    <a:schemeClr val="tx1"/>
                  </a:solidFill>
                  <a:latin typeface="+mn-lt"/>
                </a:defRPr>
              </a:lvl2pPr>
              <a:lvl3pPr marL="1029009" indent="-228669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371600" indent="-228600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714500" indent="-228600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229519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686856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144193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601530" indent="-228669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5B33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+mj-lt"/>
                  <a:ea typeface="+mn-ea"/>
                  <a:cs typeface="+mn-cs"/>
                </a:rPr>
                <a:t>Jensen Huang – 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+mj-lt"/>
                  <a:ea typeface="+mn-ea"/>
                  <a:cs typeface="+mn-cs"/>
                </a:rPr>
                <a:t>NVIDIA CEO</a:t>
              </a: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" name="Content Placeholder 5">
              <a:extLst>
                <a:ext uri="{FF2B5EF4-FFF2-40B4-BE49-F238E27FC236}">
                  <a16:creationId xmlns:a16="http://schemas.microsoft.com/office/drawing/2014/main" id="{66953AE4-3736-1AD4-8FCD-82B026C4B81C}"/>
                </a:ext>
              </a:extLst>
            </p:cNvPr>
            <p:cNvSpPr txBox="1">
              <a:spLocks/>
            </p:cNvSpPr>
            <p:nvPr/>
          </p:nvSpPr>
          <p:spPr>
            <a:xfrm>
              <a:off x="375868" y="1766059"/>
              <a:ext cx="5405172" cy="271664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>
              <a:lvl1pPr marL="285743" indent="-285743" algn="l" rtl="0" eaLnBrk="1" fontAlgn="base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chemeClr val="accent3"/>
                </a:buClr>
                <a:buChar char="•"/>
                <a:defRPr sz="2401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685784" indent="-285743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2001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2pPr>
              <a:lvl3pPr marL="1028675" indent="-228595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3pPr>
              <a:lvl4pPr marL="1371154" indent="-22852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–"/>
                <a:defRPr sz="1799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4pPr>
              <a:lvl5pPr marL="1713943" indent="-228526" algn="l" rtl="0" eaLnBrk="1" fontAlgn="base" hangingPunct="1">
                <a:lnSpc>
                  <a:spcPct val="95000"/>
                </a:lnSpc>
                <a:spcBef>
                  <a:spcPts val="600"/>
                </a:spcBef>
                <a:spcAft>
                  <a:spcPts val="400"/>
                </a:spcAft>
                <a:buClr>
                  <a:schemeClr val="accent4"/>
                </a:buClr>
                <a:buChar char="•"/>
                <a:defRPr sz="1799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5pPr>
              <a:lvl6pPr marL="2228794" indent="-228595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599">
                  <a:solidFill>
                    <a:schemeClr val="tx1"/>
                  </a:solidFill>
                  <a:latin typeface="+mn-lt"/>
                </a:defRPr>
              </a:lvl6pPr>
              <a:lvl7pPr marL="2685983" indent="-228595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599">
                  <a:solidFill>
                    <a:schemeClr val="tx1"/>
                  </a:solidFill>
                  <a:latin typeface="+mn-lt"/>
                </a:defRPr>
              </a:lvl7pPr>
              <a:lvl8pPr marL="3143171" indent="-228595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599">
                  <a:solidFill>
                    <a:schemeClr val="tx1"/>
                  </a:solidFill>
                  <a:latin typeface="+mn-lt"/>
                </a:defRPr>
              </a:lvl8pPr>
              <a:lvl9pPr marL="3600360" indent="-228595" algn="l" rtl="0" eaLnBrk="1" fontAlgn="base" hangingPunct="1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599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rgbClr val="EE5B33"/>
                </a:buClr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0" normalizeH="0" baseline="0" noProof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Source Sans Pro SemiBold"/>
                  <a:ea typeface="Source Sans Pro" panose="020B0503030403020204" pitchFamily="34" charset="0"/>
                  <a:cs typeface="+mn-cs"/>
                </a:rPr>
                <a:t>“</a:t>
              </a:r>
              <a:r>
                <a:rPr kumimoji="0" lang="en-US" sz="3600" i="1" u="none" strike="noStrike" kern="0" normalizeH="0" baseline="0" noProof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+mn-lt"/>
                  <a:ea typeface="Source Sans Pro" panose="020B0503030403020204" pitchFamily="34" charset="0"/>
                  <a:cs typeface="+mn-cs"/>
                </a:rPr>
                <a:t>NVIDIA Is Powered By DDN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rgbClr val="EE5B33"/>
                </a:buClr>
                <a:buSzTx/>
                <a:buFontTx/>
                <a:buNone/>
                <a:tabLst/>
                <a:defRPr/>
              </a:pPr>
              <a:endParaRPr kumimoji="0" lang="en-US" sz="800" i="1" u="none" strike="noStrike" kern="0" normalizeH="0" baseline="0" noProof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ource Sans Pro SemiBold"/>
                <a:ea typeface="Source Sans Pro" panose="020B0503030403020204" pitchFamily="34" charset="0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500"/>
                </a:spcAft>
                <a:buClr>
                  <a:srgbClr val="EE5B33"/>
                </a:buClr>
                <a:buSzTx/>
                <a:buFontTx/>
                <a:buNone/>
                <a:tabLst/>
                <a:defRPr/>
              </a:pPr>
              <a:r>
                <a:rPr kumimoji="0" lang="en-US" sz="3600" i="1" u="none" strike="noStrike" kern="0" normalizeH="0" baseline="0" noProof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Source Sans Pro SemiBold"/>
                  <a:ea typeface="Source Sans Pro" panose="020B0503030403020204" pitchFamily="34" charset="0"/>
                  <a:cs typeface="+mn-cs"/>
                </a:rPr>
                <a:t>…Without DDN, NVIDIA Supercomputers Wouldn’t Be Possible.”</a:t>
              </a:r>
              <a:endParaRPr kumimoji="0" lang="en-US" sz="3600" i="0" u="none" strike="noStrike" kern="0" normalizeH="0" baseline="0" noProof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ource Sans Pro SemiBold"/>
                <a:ea typeface="Source Sans Pro" panose="020B050303040302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34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C9FE-E58C-9DE6-A6A3-51C42F15C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AB5911-B0E5-6983-E6C0-3205E0CC9431}"/>
              </a:ext>
            </a:extLst>
          </p:cNvPr>
          <p:cNvSpPr txBox="1"/>
          <p:nvPr/>
        </p:nvSpPr>
        <p:spPr bwMode="auto">
          <a:xfrm>
            <a:off x="6994066" y="4719600"/>
            <a:ext cx="4473192" cy="8309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766"/>
            <a:r>
              <a:rPr lang="en-US" sz="1600" b="1">
                <a:solidFill>
                  <a:srgbClr val="1A1B1D"/>
                </a:solidFill>
                <a:latin typeface="Aptos" panose="020B0004020202020204" pitchFamily="34" charset="0"/>
              </a:rPr>
              <a:t>DDN Recognized as #1 in the U.S. for Gartner® Use Case: AI in the Gartner Critical Capabilities for Enterprise Storage Platforms</a:t>
            </a:r>
            <a:endParaRPr lang="en-GB" sz="1600">
              <a:solidFill>
                <a:srgbClr val="1A1B1D"/>
              </a:solidFill>
              <a:latin typeface="Aptos" panose="020B0004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75B825C-A6B1-A5E9-88B3-E353A187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42" y="583445"/>
            <a:ext cx="10742516" cy="5076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/>
          <a:p>
            <a:r>
              <a:rPr lang="en-US" noProof="0"/>
              <a:t>Referenceability in the Data Intensive Industry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53EEE8-DD9B-1294-71F2-9CA2A975EE9F}"/>
              </a:ext>
            </a:extLst>
          </p:cNvPr>
          <p:cNvSpPr txBox="1"/>
          <p:nvPr/>
        </p:nvSpPr>
        <p:spPr bwMode="auto">
          <a:xfrm>
            <a:off x="642667" y="4134304"/>
            <a:ext cx="4876356" cy="155427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1600" b="1">
                <a:solidFill>
                  <a:srgbClr val="1A1B1D"/>
                </a:solidFill>
                <a:effectLst/>
                <a:latin typeface="Aptos" panose="020B0004020202020204" pitchFamily="34" charset="0"/>
              </a:rPr>
              <a:t>AI and HPC Workloads Demand Highest Performance Data – DDN is the Undisputed Leader on IO500</a:t>
            </a:r>
          </a:p>
          <a:p>
            <a:pPr algn="ctr">
              <a:buNone/>
            </a:pPr>
            <a:r>
              <a:rPr lang="en-US" sz="1600" b="0" i="0">
                <a:solidFill>
                  <a:srgbClr val="1A1B1D"/>
                </a:solidFill>
                <a:effectLst/>
                <a:latin typeface="Aptos" panose="020B0004020202020204" pitchFamily="34" charset="0"/>
              </a:rPr>
              <a:t>11x better performance. 7 of the top 10 scores. DDN leads the way for AI &amp; HPC data platforms.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FDC09A-74C6-1F9F-F8B7-57657E29C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7624" y="2631702"/>
            <a:ext cx="1471690" cy="1210888"/>
          </a:xfrm>
          <a:prstGeom prst="rect">
            <a:avLst/>
          </a:prstGeom>
        </p:spPr>
      </p:pic>
      <p:pic>
        <p:nvPicPr>
          <p:cNvPr id="22" name="Picture 21" descr="A white letters on an orange background&#10;&#10;AI-generated content may be incorrect.">
            <a:extLst>
              <a:ext uri="{FF2B5EF4-FFF2-40B4-BE49-F238E27FC236}">
                <a16:creationId xmlns:a16="http://schemas.microsoft.com/office/drawing/2014/main" id="{CCC7A572-62AE-4E02-2DB0-C4D785B64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178" y="2694853"/>
            <a:ext cx="1288363" cy="7515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C139C3-68DC-C02A-8C6C-DBABD9E00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819" y="1618667"/>
            <a:ext cx="2732053" cy="5464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751002-C1B9-D46C-C126-AA0B2E41D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136" y="1554649"/>
            <a:ext cx="5153488" cy="28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6DF374E-CF59-D5E7-9D3E-200BEFD1FC59}"/>
              </a:ext>
            </a:extLst>
          </p:cNvPr>
          <p:cNvSpPr/>
          <p:nvPr/>
        </p:nvSpPr>
        <p:spPr bwMode="gray">
          <a:xfrm rot="10800000">
            <a:off x="3642504" y="1920290"/>
            <a:ext cx="4525598" cy="1349388"/>
          </a:xfrm>
          <a:custGeom>
            <a:avLst/>
            <a:gdLst>
              <a:gd name="connsiteX0" fmla="*/ 0 w 2028825"/>
              <a:gd name="connsiteY0" fmla="*/ 1976437 h 1976437"/>
              <a:gd name="connsiteX1" fmla="*/ 0 w 2028825"/>
              <a:gd name="connsiteY1" fmla="*/ 752475 h 1976437"/>
              <a:gd name="connsiteX2" fmla="*/ 2028825 w 2028825"/>
              <a:gd name="connsiteY2" fmla="*/ 0 h 1976437"/>
              <a:gd name="connsiteX3" fmla="*/ 2028825 w 2028825"/>
              <a:gd name="connsiteY3" fmla="*/ 909637 h 1976437"/>
              <a:gd name="connsiteX4" fmla="*/ 0 w 2028825"/>
              <a:gd name="connsiteY4" fmla="*/ 1976437 h 1976437"/>
              <a:gd name="connsiteX0" fmla="*/ 720652 w 2028825"/>
              <a:gd name="connsiteY0" fmla="*/ 1632040 h 1632040"/>
              <a:gd name="connsiteX1" fmla="*/ 0 w 2028825"/>
              <a:gd name="connsiteY1" fmla="*/ 752475 h 1632040"/>
              <a:gd name="connsiteX2" fmla="*/ 2028825 w 2028825"/>
              <a:gd name="connsiteY2" fmla="*/ 0 h 1632040"/>
              <a:gd name="connsiteX3" fmla="*/ 2028825 w 2028825"/>
              <a:gd name="connsiteY3" fmla="*/ 909637 h 1632040"/>
              <a:gd name="connsiteX4" fmla="*/ 720652 w 2028825"/>
              <a:gd name="connsiteY4" fmla="*/ 1632040 h 1632040"/>
              <a:gd name="connsiteX0" fmla="*/ 0 w 1308173"/>
              <a:gd name="connsiteY0" fmla="*/ 1632040 h 1632040"/>
              <a:gd name="connsiteX1" fmla="*/ 0 w 1308173"/>
              <a:gd name="connsiteY1" fmla="*/ 1096872 h 1632040"/>
              <a:gd name="connsiteX2" fmla="*/ 1308173 w 1308173"/>
              <a:gd name="connsiteY2" fmla="*/ 0 h 1632040"/>
              <a:gd name="connsiteX3" fmla="*/ 1308173 w 1308173"/>
              <a:gd name="connsiteY3" fmla="*/ 909637 h 1632040"/>
              <a:gd name="connsiteX4" fmla="*/ 0 w 1308173"/>
              <a:gd name="connsiteY4" fmla="*/ 1632040 h 1632040"/>
              <a:gd name="connsiteX0" fmla="*/ 0 w 1313591"/>
              <a:gd name="connsiteY0" fmla="*/ 1765972 h 1765972"/>
              <a:gd name="connsiteX1" fmla="*/ 5418 w 1313591"/>
              <a:gd name="connsiteY1" fmla="*/ 1096872 h 1765972"/>
              <a:gd name="connsiteX2" fmla="*/ 1313591 w 1313591"/>
              <a:gd name="connsiteY2" fmla="*/ 0 h 1765972"/>
              <a:gd name="connsiteX3" fmla="*/ 1313591 w 1313591"/>
              <a:gd name="connsiteY3" fmla="*/ 909637 h 1765972"/>
              <a:gd name="connsiteX4" fmla="*/ 0 w 1313591"/>
              <a:gd name="connsiteY4" fmla="*/ 1765972 h 1765972"/>
              <a:gd name="connsiteX0" fmla="*/ 0 w 1313591"/>
              <a:gd name="connsiteY0" fmla="*/ 1765972 h 1765972"/>
              <a:gd name="connsiteX1" fmla="*/ 5418 w 1313591"/>
              <a:gd name="connsiteY1" fmla="*/ 1224426 h 1765972"/>
              <a:gd name="connsiteX2" fmla="*/ 1313591 w 1313591"/>
              <a:gd name="connsiteY2" fmla="*/ 0 h 1765972"/>
              <a:gd name="connsiteX3" fmla="*/ 1313591 w 1313591"/>
              <a:gd name="connsiteY3" fmla="*/ 909637 h 1765972"/>
              <a:gd name="connsiteX4" fmla="*/ 0 w 1313591"/>
              <a:gd name="connsiteY4" fmla="*/ 1765972 h 1765972"/>
              <a:gd name="connsiteX0" fmla="*/ 0 w 1313591"/>
              <a:gd name="connsiteY0" fmla="*/ 1753217 h 1753217"/>
              <a:gd name="connsiteX1" fmla="*/ 5418 w 1313591"/>
              <a:gd name="connsiteY1" fmla="*/ 1224426 h 1753217"/>
              <a:gd name="connsiteX2" fmla="*/ 1313591 w 1313591"/>
              <a:gd name="connsiteY2" fmla="*/ 0 h 1753217"/>
              <a:gd name="connsiteX3" fmla="*/ 1313591 w 1313591"/>
              <a:gd name="connsiteY3" fmla="*/ 909637 h 1753217"/>
              <a:gd name="connsiteX4" fmla="*/ 0 w 1313591"/>
              <a:gd name="connsiteY4" fmla="*/ 1753217 h 1753217"/>
              <a:gd name="connsiteX0" fmla="*/ 0 w 1313591"/>
              <a:gd name="connsiteY0" fmla="*/ 1746839 h 1746839"/>
              <a:gd name="connsiteX1" fmla="*/ 5418 w 1313591"/>
              <a:gd name="connsiteY1" fmla="*/ 1218048 h 1746839"/>
              <a:gd name="connsiteX2" fmla="*/ 1210641 w 1313591"/>
              <a:gd name="connsiteY2" fmla="*/ 0 h 1746839"/>
              <a:gd name="connsiteX3" fmla="*/ 1313591 w 1313591"/>
              <a:gd name="connsiteY3" fmla="*/ 903259 h 1746839"/>
              <a:gd name="connsiteX4" fmla="*/ 0 w 1313591"/>
              <a:gd name="connsiteY4" fmla="*/ 1746839 h 1746839"/>
              <a:gd name="connsiteX0" fmla="*/ 0 w 1210641"/>
              <a:gd name="connsiteY0" fmla="*/ 1746839 h 1746839"/>
              <a:gd name="connsiteX1" fmla="*/ 5418 w 1210641"/>
              <a:gd name="connsiteY1" fmla="*/ 1218048 h 1746839"/>
              <a:gd name="connsiteX2" fmla="*/ 1210641 w 1210641"/>
              <a:gd name="connsiteY2" fmla="*/ 0 h 1746839"/>
              <a:gd name="connsiteX3" fmla="*/ 1199804 w 1210641"/>
              <a:gd name="connsiteY3" fmla="*/ 833104 h 1746839"/>
              <a:gd name="connsiteX4" fmla="*/ 0 w 1210641"/>
              <a:gd name="connsiteY4" fmla="*/ 1746839 h 1746839"/>
              <a:gd name="connsiteX0" fmla="*/ 0 w 1205223"/>
              <a:gd name="connsiteY0" fmla="*/ 1734084 h 1734084"/>
              <a:gd name="connsiteX1" fmla="*/ 5418 w 1205223"/>
              <a:gd name="connsiteY1" fmla="*/ 1205293 h 1734084"/>
              <a:gd name="connsiteX2" fmla="*/ 1205223 w 1205223"/>
              <a:gd name="connsiteY2" fmla="*/ 0 h 1734084"/>
              <a:gd name="connsiteX3" fmla="*/ 1199804 w 1205223"/>
              <a:gd name="connsiteY3" fmla="*/ 820349 h 1734084"/>
              <a:gd name="connsiteX4" fmla="*/ 0 w 1205223"/>
              <a:gd name="connsiteY4" fmla="*/ 1734084 h 1734084"/>
              <a:gd name="connsiteX0" fmla="*/ 0 w 1199865"/>
              <a:gd name="connsiteY0" fmla="*/ 1813008 h 1813008"/>
              <a:gd name="connsiteX1" fmla="*/ 5418 w 1199865"/>
              <a:gd name="connsiteY1" fmla="*/ 1284217 h 1813008"/>
              <a:gd name="connsiteX2" fmla="*/ 1164585 w 1199865"/>
              <a:gd name="connsiteY2" fmla="*/ 0 h 1813008"/>
              <a:gd name="connsiteX3" fmla="*/ 1199804 w 1199865"/>
              <a:gd name="connsiteY3" fmla="*/ 899273 h 1813008"/>
              <a:gd name="connsiteX4" fmla="*/ 0 w 1199865"/>
              <a:gd name="connsiteY4" fmla="*/ 1813008 h 1813008"/>
              <a:gd name="connsiteX0" fmla="*/ 0 w 1179609"/>
              <a:gd name="connsiteY0" fmla="*/ 1813008 h 1813008"/>
              <a:gd name="connsiteX1" fmla="*/ 5418 w 1179609"/>
              <a:gd name="connsiteY1" fmla="*/ 1284217 h 1813008"/>
              <a:gd name="connsiteX2" fmla="*/ 1164585 w 1179609"/>
              <a:gd name="connsiteY2" fmla="*/ 0 h 1813008"/>
              <a:gd name="connsiteX3" fmla="*/ 1179485 w 1179609"/>
              <a:gd name="connsiteY3" fmla="*/ 990155 h 1813008"/>
              <a:gd name="connsiteX4" fmla="*/ 0 w 1179609"/>
              <a:gd name="connsiteY4" fmla="*/ 1813008 h 1813008"/>
              <a:gd name="connsiteX0" fmla="*/ 0 w 1260786"/>
              <a:gd name="connsiteY0" fmla="*/ 1813008 h 1813008"/>
              <a:gd name="connsiteX1" fmla="*/ 5418 w 1260786"/>
              <a:gd name="connsiteY1" fmla="*/ 1284217 h 1813008"/>
              <a:gd name="connsiteX2" fmla="*/ 1164585 w 1260786"/>
              <a:gd name="connsiteY2" fmla="*/ 0 h 1813008"/>
              <a:gd name="connsiteX3" fmla="*/ 1260762 w 1260786"/>
              <a:gd name="connsiteY3" fmla="*/ 1028421 h 1813008"/>
              <a:gd name="connsiteX4" fmla="*/ 0 w 1260786"/>
              <a:gd name="connsiteY4" fmla="*/ 1813008 h 1813008"/>
              <a:gd name="connsiteX0" fmla="*/ 0 w 1260886"/>
              <a:gd name="connsiteY0" fmla="*/ 1877582 h 1877582"/>
              <a:gd name="connsiteX1" fmla="*/ 5418 w 1260886"/>
              <a:gd name="connsiteY1" fmla="*/ 1348791 h 1877582"/>
              <a:gd name="connsiteX2" fmla="*/ 1245862 w 1260886"/>
              <a:gd name="connsiteY2" fmla="*/ 0 h 1877582"/>
              <a:gd name="connsiteX3" fmla="*/ 1260762 w 1260886"/>
              <a:gd name="connsiteY3" fmla="*/ 1092995 h 1877582"/>
              <a:gd name="connsiteX4" fmla="*/ 0 w 1260886"/>
              <a:gd name="connsiteY4" fmla="*/ 1877582 h 1877582"/>
              <a:gd name="connsiteX0" fmla="*/ 0 w 1260796"/>
              <a:gd name="connsiteY0" fmla="*/ 1844098 h 1844098"/>
              <a:gd name="connsiteX1" fmla="*/ 5418 w 1260796"/>
              <a:gd name="connsiteY1" fmla="*/ 1315307 h 1844098"/>
              <a:gd name="connsiteX2" fmla="*/ 1195064 w 1260796"/>
              <a:gd name="connsiteY2" fmla="*/ 0 h 1844098"/>
              <a:gd name="connsiteX3" fmla="*/ 1260762 w 1260796"/>
              <a:gd name="connsiteY3" fmla="*/ 1059511 h 1844098"/>
              <a:gd name="connsiteX4" fmla="*/ 0 w 1260796"/>
              <a:gd name="connsiteY4" fmla="*/ 1844098 h 1844098"/>
              <a:gd name="connsiteX0" fmla="*/ 0 w 1236432"/>
              <a:gd name="connsiteY0" fmla="*/ 1844098 h 1844098"/>
              <a:gd name="connsiteX1" fmla="*/ 5418 w 1236432"/>
              <a:gd name="connsiteY1" fmla="*/ 1315307 h 1844098"/>
              <a:gd name="connsiteX2" fmla="*/ 1195064 w 1236432"/>
              <a:gd name="connsiteY2" fmla="*/ 0 h 1844098"/>
              <a:gd name="connsiteX3" fmla="*/ 1236379 w 1236432"/>
              <a:gd name="connsiteY3" fmla="*/ 1057119 h 1844098"/>
              <a:gd name="connsiteX4" fmla="*/ 0 w 1236432"/>
              <a:gd name="connsiteY4" fmla="*/ 1844098 h 1844098"/>
              <a:gd name="connsiteX0" fmla="*/ 0 w 1236379"/>
              <a:gd name="connsiteY0" fmla="*/ 1844098 h 1844098"/>
              <a:gd name="connsiteX1" fmla="*/ 5418 w 1236379"/>
              <a:gd name="connsiteY1" fmla="*/ 1315307 h 1844098"/>
              <a:gd name="connsiteX2" fmla="*/ 1195064 w 1236379"/>
              <a:gd name="connsiteY2" fmla="*/ 0 h 1844098"/>
              <a:gd name="connsiteX3" fmla="*/ 1236379 w 1236379"/>
              <a:gd name="connsiteY3" fmla="*/ 1057119 h 1844098"/>
              <a:gd name="connsiteX4" fmla="*/ 0 w 1236379"/>
              <a:gd name="connsiteY4" fmla="*/ 1844098 h 1844098"/>
              <a:gd name="connsiteX0" fmla="*/ 0 w 1205901"/>
              <a:gd name="connsiteY0" fmla="*/ 1844098 h 1844098"/>
              <a:gd name="connsiteX1" fmla="*/ 5418 w 1205901"/>
              <a:gd name="connsiteY1" fmla="*/ 1315307 h 1844098"/>
              <a:gd name="connsiteX2" fmla="*/ 1195064 w 1205901"/>
              <a:gd name="connsiteY2" fmla="*/ 0 h 1844098"/>
              <a:gd name="connsiteX3" fmla="*/ 1205901 w 1205901"/>
              <a:gd name="connsiteY3" fmla="*/ 1040377 h 1844098"/>
              <a:gd name="connsiteX4" fmla="*/ 0 w 1205901"/>
              <a:gd name="connsiteY4" fmla="*/ 1844098 h 1844098"/>
              <a:gd name="connsiteX0" fmla="*/ 0 w 1197742"/>
              <a:gd name="connsiteY0" fmla="*/ 1844098 h 1844098"/>
              <a:gd name="connsiteX1" fmla="*/ 5418 w 1197742"/>
              <a:gd name="connsiteY1" fmla="*/ 1315307 h 1844098"/>
              <a:gd name="connsiteX2" fmla="*/ 1195064 w 1197742"/>
              <a:gd name="connsiteY2" fmla="*/ 0 h 1844098"/>
              <a:gd name="connsiteX3" fmla="*/ 1197742 w 1197742"/>
              <a:gd name="connsiteY3" fmla="*/ 1238883 h 1844098"/>
              <a:gd name="connsiteX4" fmla="*/ 0 w 1197742"/>
              <a:gd name="connsiteY4" fmla="*/ 1844098 h 1844098"/>
              <a:gd name="connsiteX0" fmla="*/ 0 w 1203299"/>
              <a:gd name="connsiteY0" fmla="*/ 1722124 h 1722124"/>
              <a:gd name="connsiteX1" fmla="*/ 5418 w 1203299"/>
              <a:gd name="connsiteY1" fmla="*/ 1193333 h 1722124"/>
              <a:gd name="connsiteX2" fmla="*/ 1203223 w 1203299"/>
              <a:gd name="connsiteY2" fmla="*/ 0 h 1722124"/>
              <a:gd name="connsiteX3" fmla="*/ 1197742 w 1203299"/>
              <a:gd name="connsiteY3" fmla="*/ 1116909 h 1722124"/>
              <a:gd name="connsiteX4" fmla="*/ 0 w 1203299"/>
              <a:gd name="connsiteY4" fmla="*/ 1722124 h 1722124"/>
              <a:gd name="connsiteX0" fmla="*/ 0 w 1203223"/>
              <a:gd name="connsiteY0" fmla="*/ 1722124 h 1722124"/>
              <a:gd name="connsiteX1" fmla="*/ 5418 w 1203223"/>
              <a:gd name="connsiteY1" fmla="*/ 1193333 h 1722124"/>
              <a:gd name="connsiteX2" fmla="*/ 1203223 w 1203223"/>
              <a:gd name="connsiteY2" fmla="*/ 0 h 1722124"/>
              <a:gd name="connsiteX3" fmla="*/ 1197742 w 1203223"/>
              <a:gd name="connsiteY3" fmla="*/ 1116909 h 1722124"/>
              <a:gd name="connsiteX4" fmla="*/ 0 w 1203223"/>
              <a:gd name="connsiteY4" fmla="*/ 1722124 h 1722124"/>
              <a:gd name="connsiteX0" fmla="*/ 0 w 1207303"/>
              <a:gd name="connsiteY0" fmla="*/ 1743649 h 1743649"/>
              <a:gd name="connsiteX1" fmla="*/ 9498 w 1207303"/>
              <a:gd name="connsiteY1" fmla="*/ 1193333 h 1743649"/>
              <a:gd name="connsiteX2" fmla="*/ 1207303 w 1207303"/>
              <a:gd name="connsiteY2" fmla="*/ 0 h 1743649"/>
              <a:gd name="connsiteX3" fmla="*/ 1201822 w 1207303"/>
              <a:gd name="connsiteY3" fmla="*/ 1116909 h 1743649"/>
              <a:gd name="connsiteX4" fmla="*/ 0 w 1207303"/>
              <a:gd name="connsiteY4" fmla="*/ 1743649 h 1743649"/>
              <a:gd name="connsiteX0" fmla="*/ 0 w 1207303"/>
              <a:gd name="connsiteY0" fmla="*/ 1743649 h 1743649"/>
              <a:gd name="connsiteX1" fmla="*/ 9498 w 1207303"/>
              <a:gd name="connsiteY1" fmla="*/ 1241166 h 1743649"/>
              <a:gd name="connsiteX2" fmla="*/ 1207303 w 1207303"/>
              <a:gd name="connsiteY2" fmla="*/ 0 h 1743649"/>
              <a:gd name="connsiteX3" fmla="*/ 1201822 w 1207303"/>
              <a:gd name="connsiteY3" fmla="*/ 1116909 h 1743649"/>
              <a:gd name="connsiteX4" fmla="*/ 0 w 1207303"/>
              <a:gd name="connsiteY4" fmla="*/ 1743649 h 1743649"/>
              <a:gd name="connsiteX0" fmla="*/ 0 w 1207303"/>
              <a:gd name="connsiteY0" fmla="*/ 1572888 h 1572888"/>
              <a:gd name="connsiteX1" fmla="*/ 9498 w 1207303"/>
              <a:gd name="connsiteY1" fmla="*/ 1070405 h 1572888"/>
              <a:gd name="connsiteX2" fmla="*/ 1207303 w 1207303"/>
              <a:gd name="connsiteY2" fmla="*/ 0 h 1572888"/>
              <a:gd name="connsiteX3" fmla="*/ 1201822 w 1207303"/>
              <a:gd name="connsiteY3" fmla="*/ 946148 h 1572888"/>
              <a:gd name="connsiteX4" fmla="*/ 0 w 1207303"/>
              <a:gd name="connsiteY4" fmla="*/ 1572888 h 1572888"/>
              <a:gd name="connsiteX0" fmla="*/ 1380 w 1208683"/>
              <a:gd name="connsiteY0" fmla="*/ 1572888 h 1572888"/>
              <a:gd name="connsiteX1" fmla="*/ 0 w 1208683"/>
              <a:gd name="connsiteY1" fmla="*/ 1047637 h 1572888"/>
              <a:gd name="connsiteX2" fmla="*/ 1208683 w 1208683"/>
              <a:gd name="connsiteY2" fmla="*/ 0 h 1572888"/>
              <a:gd name="connsiteX3" fmla="*/ 1203202 w 1208683"/>
              <a:gd name="connsiteY3" fmla="*/ 946148 h 1572888"/>
              <a:gd name="connsiteX4" fmla="*/ 1380 w 1208683"/>
              <a:gd name="connsiteY4" fmla="*/ 1572888 h 1572888"/>
              <a:gd name="connsiteX0" fmla="*/ 1380 w 1208683"/>
              <a:gd name="connsiteY0" fmla="*/ 1572888 h 1572888"/>
              <a:gd name="connsiteX1" fmla="*/ 0 w 1208683"/>
              <a:gd name="connsiteY1" fmla="*/ 1047637 h 1572888"/>
              <a:gd name="connsiteX2" fmla="*/ 1208683 w 1208683"/>
              <a:gd name="connsiteY2" fmla="*/ 0 h 1572888"/>
              <a:gd name="connsiteX3" fmla="*/ 1206829 w 1208683"/>
              <a:gd name="connsiteY3" fmla="*/ 1001170 h 1572888"/>
              <a:gd name="connsiteX4" fmla="*/ 1380 w 1208683"/>
              <a:gd name="connsiteY4" fmla="*/ 1572888 h 1572888"/>
              <a:gd name="connsiteX0" fmla="*/ 1380 w 1206829"/>
              <a:gd name="connsiteY0" fmla="*/ 1613870 h 1613870"/>
              <a:gd name="connsiteX1" fmla="*/ 0 w 1206829"/>
              <a:gd name="connsiteY1" fmla="*/ 1088619 h 1613870"/>
              <a:gd name="connsiteX2" fmla="*/ 1139541 w 1206829"/>
              <a:gd name="connsiteY2" fmla="*/ 0 h 1613870"/>
              <a:gd name="connsiteX3" fmla="*/ 1206829 w 1206829"/>
              <a:gd name="connsiteY3" fmla="*/ 1042152 h 1613870"/>
              <a:gd name="connsiteX4" fmla="*/ 1380 w 1206829"/>
              <a:gd name="connsiteY4" fmla="*/ 1613870 h 1613870"/>
              <a:gd name="connsiteX0" fmla="*/ 1380 w 1139541"/>
              <a:gd name="connsiteY0" fmla="*/ 1613870 h 1613870"/>
              <a:gd name="connsiteX1" fmla="*/ 0 w 1139541"/>
              <a:gd name="connsiteY1" fmla="*/ 1088619 h 1613870"/>
              <a:gd name="connsiteX2" fmla="*/ 1139541 w 1139541"/>
              <a:gd name="connsiteY2" fmla="*/ 0 h 1613870"/>
              <a:gd name="connsiteX3" fmla="*/ 1137729 w 1139541"/>
              <a:gd name="connsiteY3" fmla="*/ 1076934 h 1613870"/>
              <a:gd name="connsiteX4" fmla="*/ 1380 w 1139541"/>
              <a:gd name="connsiteY4" fmla="*/ 1613870 h 1613870"/>
              <a:gd name="connsiteX0" fmla="*/ 1380 w 1137729"/>
              <a:gd name="connsiteY0" fmla="*/ 1600588 h 1600588"/>
              <a:gd name="connsiteX1" fmla="*/ 0 w 1137729"/>
              <a:gd name="connsiteY1" fmla="*/ 1075337 h 1600588"/>
              <a:gd name="connsiteX2" fmla="*/ 1134102 w 1137729"/>
              <a:gd name="connsiteY2" fmla="*/ 0 h 1600588"/>
              <a:gd name="connsiteX3" fmla="*/ 1137729 w 1137729"/>
              <a:gd name="connsiteY3" fmla="*/ 1063652 h 1600588"/>
              <a:gd name="connsiteX4" fmla="*/ 1380 w 1137729"/>
              <a:gd name="connsiteY4" fmla="*/ 1600588 h 1600588"/>
              <a:gd name="connsiteX0" fmla="*/ 0 w 1136349"/>
              <a:gd name="connsiteY0" fmla="*/ 1600588 h 1600588"/>
              <a:gd name="connsiteX1" fmla="*/ 2247 w 1136349"/>
              <a:gd name="connsiteY1" fmla="*/ 1063953 h 1600588"/>
              <a:gd name="connsiteX2" fmla="*/ 1132722 w 1136349"/>
              <a:gd name="connsiteY2" fmla="*/ 0 h 1600588"/>
              <a:gd name="connsiteX3" fmla="*/ 1136349 w 1136349"/>
              <a:gd name="connsiteY3" fmla="*/ 1063652 h 1600588"/>
              <a:gd name="connsiteX4" fmla="*/ 0 w 1136349"/>
              <a:gd name="connsiteY4" fmla="*/ 1600588 h 1600588"/>
              <a:gd name="connsiteX0" fmla="*/ 0 w 1136349"/>
              <a:gd name="connsiteY0" fmla="*/ 1600588 h 1600588"/>
              <a:gd name="connsiteX1" fmla="*/ 434 w 1136349"/>
              <a:gd name="connsiteY1" fmla="*/ 1069645 h 1600588"/>
              <a:gd name="connsiteX2" fmla="*/ 1132722 w 1136349"/>
              <a:gd name="connsiteY2" fmla="*/ 0 h 1600588"/>
              <a:gd name="connsiteX3" fmla="*/ 1136349 w 1136349"/>
              <a:gd name="connsiteY3" fmla="*/ 1063652 h 1600588"/>
              <a:gd name="connsiteX4" fmla="*/ 0 w 1136349"/>
              <a:gd name="connsiteY4" fmla="*/ 1600588 h 1600588"/>
              <a:gd name="connsiteX0" fmla="*/ 0 w 1137449"/>
              <a:gd name="connsiteY0" fmla="*/ 1568315 h 1568315"/>
              <a:gd name="connsiteX1" fmla="*/ 434 w 1137449"/>
              <a:gd name="connsiteY1" fmla="*/ 1037372 h 1568315"/>
              <a:gd name="connsiteX2" fmla="*/ 1137449 w 1137449"/>
              <a:gd name="connsiteY2" fmla="*/ 0 h 1568315"/>
              <a:gd name="connsiteX3" fmla="*/ 1136349 w 1137449"/>
              <a:gd name="connsiteY3" fmla="*/ 1031379 h 1568315"/>
              <a:gd name="connsiteX4" fmla="*/ 0 w 1137449"/>
              <a:gd name="connsiteY4" fmla="*/ 1568315 h 1568315"/>
              <a:gd name="connsiteX0" fmla="*/ 0 w 1137449"/>
              <a:gd name="connsiteY0" fmla="*/ 1568315 h 1568315"/>
              <a:gd name="connsiteX1" fmla="*/ 14613 w 1137449"/>
              <a:gd name="connsiteY1" fmla="*/ 1097307 h 1568315"/>
              <a:gd name="connsiteX2" fmla="*/ 1137449 w 1137449"/>
              <a:gd name="connsiteY2" fmla="*/ 0 h 1568315"/>
              <a:gd name="connsiteX3" fmla="*/ 1136349 w 1137449"/>
              <a:gd name="connsiteY3" fmla="*/ 1031379 h 1568315"/>
              <a:gd name="connsiteX4" fmla="*/ 0 w 1137449"/>
              <a:gd name="connsiteY4" fmla="*/ 1568315 h 1568315"/>
              <a:gd name="connsiteX0" fmla="*/ 5241 w 1122839"/>
              <a:gd name="connsiteY0" fmla="*/ 1632860 h 1632860"/>
              <a:gd name="connsiteX1" fmla="*/ 3 w 1122839"/>
              <a:gd name="connsiteY1" fmla="*/ 1097307 h 1632860"/>
              <a:gd name="connsiteX2" fmla="*/ 1122839 w 1122839"/>
              <a:gd name="connsiteY2" fmla="*/ 0 h 1632860"/>
              <a:gd name="connsiteX3" fmla="*/ 1121739 w 1122839"/>
              <a:gd name="connsiteY3" fmla="*/ 1031379 h 1632860"/>
              <a:gd name="connsiteX4" fmla="*/ 5241 w 1122839"/>
              <a:gd name="connsiteY4" fmla="*/ 1632860 h 163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839" h="1632860">
                <a:moveTo>
                  <a:pt x="5241" y="1632860"/>
                </a:moveTo>
                <a:cubicBezTo>
                  <a:pt x="5386" y="1455879"/>
                  <a:pt x="-142" y="1274288"/>
                  <a:pt x="3" y="1097307"/>
                </a:cubicBezTo>
                <a:lnTo>
                  <a:pt x="1122839" y="0"/>
                </a:lnTo>
                <a:cubicBezTo>
                  <a:pt x="1122472" y="343793"/>
                  <a:pt x="1122106" y="687586"/>
                  <a:pt x="1121739" y="1031379"/>
                </a:cubicBezTo>
                <a:lnTo>
                  <a:pt x="5241" y="163286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7161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801242-3E5C-B142-0166-0456ADDF43AF}"/>
              </a:ext>
            </a:extLst>
          </p:cNvPr>
          <p:cNvSpPr/>
          <p:nvPr/>
        </p:nvSpPr>
        <p:spPr bwMode="gray">
          <a:xfrm rot="10800000">
            <a:off x="3646809" y="2364869"/>
            <a:ext cx="4527403" cy="2146948"/>
          </a:xfrm>
          <a:custGeom>
            <a:avLst/>
            <a:gdLst>
              <a:gd name="connsiteX0" fmla="*/ 0 w 2028825"/>
              <a:gd name="connsiteY0" fmla="*/ 1976437 h 1976437"/>
              <a:gd name="connsiteX1" fmla="*/ 0 w 2028825"/>
              <a:gd name="connsiteY1" fmla="*/ 752475 h 1976437"/>
              <a:gd name="connsiteX2" fmla="*/ 2028825 w 2028825"/>
              <a:gd name="connsiteY2" fmla="*/ 0 h 1976437"/>
              <a:gd name="connsiteX3" fmla="*/ 2028825 w 2028825"/>
              <a:gd name="connsiteY3" fmla="*/ 909637 h 1976437"/>
              <a:gd name="connsiteX4" fmla="*/ 0 w 2028825"/>
              <a:gd name="connsiteY4" fmla="*/ 1976437 h 1976437"/>
              <a:gd name="connsiteX0" fmla="*/ 720652 w 2028825"/>
              <a:gd name="connsiteY0" fmla="*/ 1632040 h 1632040"/>
              <a:gd name="connsiteX1" fmla="*/ 0 w 2028825"/>
              <a:gd name="connsiteY1" fmla="*/ 752475 h 1632040"/>
              <a:gd name="connsiteX2" fmla="*/ 2028825 w 2028825"/>
              <a:gd name="connsiteY2" fmla="*/ 0 h 1632040"/>
              <a:gd name="connsiteX3" fmla="*/ 2028825 w 2028825"/>
              <a:gd name="connsiteY3" fmla="*/ 909637 h 1632040"/>
              <a:gd name="connsiteX4" fmla="*/ 720652 w 2028825"/>
              <a:gd name="connsiteY4" fmla="*/ 1632040 h 1632040"/>
              <a:gd name="connsiteX0" fmla="*/ 0 w 1308173"/>
              <a:gd name="connsiteY0" fmla="*/ 1632040 h 1632040"/>
              <a:gd name="connsiteX1" fmla="*/ 0 w 1308173"/>
              <a:gd name="connsiteY1" fmla="*/ 1096872 h 1632040"/>
              <a:gd name="connsiteX2" fmla="*/ 1308173 w 1308173"/>
              <a:gd name="connsiteY2" fmla="*/ 0 h 1632040"/>
              <a:gd name="connsiteX3" fmla="*/ 1308173 w 1308173"/>
              <a:gd name="connsiteY3" fmla="*/ 909637 h 1632040"/>
              <a:gd name="connsiteX4" fmla="*/ 0 w 1308173"/>
              <a:gd name="connsiteY4" fmla="*/ 1632040 h 1632040"/>
              <a:gd name="connsiteX0" fmla="*/ 0 w 1313591"/>
              <a:gd name="connsiteY0" fmla="*/ 1765972 h 1765972"/>
              <a:gd name="connsiteX1" fmla="*/ 5418 w 1313591"/>
              <a:gd name="connsiteY1" fmla="*/ 1096872 h 1765972"/>
              <a:gd name="connsiteX2" fmla="*/ 1313591 w 1313591"/>
              <a:gd name="connsiteY2" fmla="*/ 0 h 1765972"/>
              <a:gd name="connsiteX3" fmla="*/ 1313591 w 1313591"/>
              <a:gd name="connsiteY3" fmla="*/ 909637 h 1765972"/>
              <a:gd name="connsiteX4" fmla="*/ 0 w 1313591"/>
              <a:gd name="connsiteY4" fmla="*/ 1765972 h 1765972"/>
              <a:gd name="connsiteX0" fmla="*/ 0 w 1313591"/>
              <a:gd name="connsiteY0" fmla="*/ 1765972 h 1765972"/>
              <a:gd name="connsiteX1" fmla="*/ 5418 w 1313591"/>
              <a:gd name="connsiteY1" fmla="*/ 1224426 h 1765972"/>
              <a:gd name="connsiteX2" fmla="*/ 1313591 w 1313591"/>
              <a:gd name="connsiteY2" fmla="*/ 0 h 1765972"/>
              <a:gd name="connsiteX3" fmla="*/ 1313591 w 1313591"/>
              <a:gd name="connsiteY3" fmla="*/ 909637 h 1765972"/>
              <a:gd name="connsiteX4" fmla="*/ 0 w 1313591"/>
              <a:gd name="connsiteY4" fmla="*/ 1765972 h 1765972"/>
              <a:gd name="connsiteX0" fmla="*/ 0 w 1313591"/>
              <a:gd name="connsiteY0" fmla="*/ 1753217 h 1753217"/>
              <a:gd name="connsiteX1" fmla="*/ 5418 w 1313591"/>
              <a:gd name="connsiteY1" fmla="*/ 1224426 h 1753217"/>
              <a:gd name="connsiteX2" fmla="*/ 1313591 w 1313591"/>
              <a:gd name="connsiteY2" fmla="*/ 0 h 1753217"/>
              <a:gd name="connsiteX3" fmla="*/ 1313591 w 1313591"/>
              <a:gd name="connsiteY3" fmla="*/ 909637 h 1753217"/>
              <a:gd name="connsiteX4" fmla="*/ 0 w 1313591"/>
              <a:gd name="connsiteY4" fmla="*/ 1753217 h 1753217"/>
              <a:gd name="connsiteX0" fmla="*/ 0 w 1313591"/>
              <a:gd name="connsiteY0" fmla="*/ 1746839 h 1746839"/>
              <a:gd name="connsiteX1" fmla="*/ 5418 w 1313591"/>
              <a:gd name="connsiteY1" fmla="*/ 1218048 h 1746839"/>
              <a:gd name="connsiteX2" fmla="*/ 1210641 w 1313591"/>
              <a:gd name="connsiteY2" fmla="*/ 0 h 1746839"/>
              <a:gd name="connsiteX3" fmla="*/ 1313591 w 1313591"/>
              <a:gd name="connsiteY3" fmla="*/ 903259 h 1746839"/>
              <a:gd name="connsiteX4" fmla="*/ 0 w 1313591"/>
              <a:gd name="connsiteY4" fmla="*/ 1746839 h 1746839"/>
              <a:gd name="connsiteX0" fmla="*/ 0 w 1210641"/>
              <a:gd name="connsiteY0" fmla="*/ 1746839 h 1746839"/>
              <a:gd name="connsiteX1" fmla="*/ 5418 w 1210641"/>
              <a:gd name="connsiteY1" fmla="*/ 1218048 h 1746839"/>
              <a:gd name="connsiteX2" fmla="*/ 1210641 w 1210641"/>
              <a:gd name="connsiteY2" fmla="*/ 0 h 1746839"/>
              <a:gd name="connsiteX3" fmla="*/ 1199804 w 1210641"/>
              <a:gd name="connsiteY3" fmla="*/ 833104 h 1746839"/>
              <a:gd name="connsiteX4" fmla="*/ 0 w 1210641"/>
              <a:gd name="connsiteY4" fmla="*/ 1746839 h 1746839"/>
              <a:gd name="connsiteX0" fmla="*/ 0 w 1205223"/>
              <a:gd name="connsiteY0" fmla="*/ 1734084 h 1734084"/>
              <a:gd name="connsiteX1" fmla="*/ 5418 w 1205223"/>
              <a:gd name="connsiteY1" fmla="*/ 1205293 h 1734084"/>
              <a:gd name="connsiteX2" fmla="*/ 1205223 w 1205223"/>
              <a:gd name="connsiteY2" fmla="*/ 0 h 1734084"/>
              <a:gd name="connsiteX3" fmla="*/ 1199804 w 1205223"/>
              <a:gd name="connsiteY3" fmla="*/ 820349 h 1734084"/>
              <a:gd name="connsiteX4" fmla="*/ 0 w 1205223"/>
              <a:gd name="connsiteY4" fmla="*/ 1734084 h 1734084"/>
              <a:gd name="connsiteX0" fmla="*/ 0 w 1199865"/>
              <a:gd name="connsiteY0" fmla="*/ 1813008 h 1813008"/>
              <a:gd name="connsiteX1" fmla="*/ 5418 w 1199865"/>
              <a:gd name="connsiteY1" fmla="*/ 1284217 h 1813008"/>
              <a:gd name="connsiteX2" fmla="*/ 1164585 w 1199865"/>
              <a:gd name="connsiteY2" fmla="*/ 0 h 1813008"/>
              <a:gd name="connsiteX3" fmla="*/ 1199804 w 1199865"/>
              <a:gd name="connsiteY3" fmla="*/ 899273 h 1813008"/>
              <a:gd name="connsiteX4" fmla="*/ 0 w 1199865"/>
              <a:gd name="connsiteY4" fmla="*/ 1813008 h 1813008"/>
              <a:gd name="connsiteX0" fmla="*/ 0 w 1179609"/>
              <a:gd name="connsiteY0" fmla="*/ 1813008 h 1813008"/>
              <a:gd name="connsiteX1" fmla="*/ 5418 w 1179609"/>
              <a:gd name="connsiteY1" fmla="*/ 1284217 h 1813008"/>
              <a:gd name="connsiteX2" fmla="*/ 1164585 w 1179609"/>
              <a:gd name="connsiteY2" fmla="*/ 0 h 1813008"/>
              <a:gd name="connsiteX3" fmla="*/ 1179485 w 1179609"/>
              <a:gd name="connsiteY3" fmla="*/ 990155 h 1813008"/>
              <a:gd name="connsiteX4" fmla="*/ 0 w 1179609"/>
              <a:gd name="connsiteY4" fmla="*/ 1813008 h 1813008"/>
              <a:gd name="connsiteX0" fmla="*/ 0 w 1260786"/>
              <a:gd name="connsiteY0" fmla="*/ 1813008 h 1813008"/>
              <a:gd name="connsiteX1" fmla="*/ 5418 w 1260786"/>
              <a:gd name="connsiteY1" fmla="*/ 1284217 h 1813008"/>
              <a:gd name="connsiteX2" fmla="*/ 1164585 w 1260786"/>
              <a:gd name="connsiteY2" fmla="*/ 0 h 1813008"/>
              <a:gd name="connsiteX3" fmla="*/ 1260762 w 1260786"/>
              <a:gd name="connsiteY3" fmla="*/ 1028421 h 1813008"/>
              <a:gd name="connsiteX4" fmla="*/ 0 w 1260786"/>
              <a:gd name="connsiteY4" fmla="*/ 1813008 h 1813008"/>
              <a:gd name="connsiteX0" fmla="*/ 0 w 1260886"/>
              <a:gd name="connsiteY0" fmla="*/ 1877582 h 1877582"/>
              <a:gd name="connsiteX1" fmla="*/ 5418 w 1260886"/>
              <a:gd name="connsiteY1" fmla="*/ 1348791 h 1877582"/>
              <a:gd name="connsiteX2" fmla="*/ 1245862 w 1260886"/>
              <a:gd name="connsiteY2" fmla="*/ 0 h 1877582"/>
              <a:gd name="connsiteX3" fmla="*/ 1260762 w 1260886"/>
              <a:gd name="connsiteY3" fmla="*/ 1092995 h 1877582"/>
              <a:gd name="connsiteX4" fmla="*/ 0 w 1260886"/>
              <a:gd name="connsiteY4" fmla="*/ 1877582 h 1877582"/>
              <a:gd name="connsiteX0" fmla="*/ 0 w 1260796"/>
              <a:gd name="connsiteY0" fmla="*/ 1844098 h 1844098"/>
              <a:gd name="connsiteX1" fmla="*/ 5418 w 1260796"/>
              <a:gd name="connsiteY1" fmla="*/ 1315307 h 1844098"/>
              <a:gd name="connsiteX2" fmla="*/ 1195064 w 1260796"/>
              <a:gd name="connsiteY2" fmla="*/ 0 h 1844098"/>
              <a:gd name="connsiteX3" fmla="*/ 1260762 w 1260796"/>
              <a:gd name="connsiteY3" fmla="*/ 1059511 h 1844098"/>
              <a:gd name="connsiteX4" fmla="*/ 0 w 1260796"/>
              <a:gd name="connsiteY4" fmla="*/ 1844098 h 1844098"/>
              <a:gd name="connsiteX0" fmla="*/ 0 w 1236432"/>
              <a:gd name="connsiteY0" fmla="*/ 1844098 h 1844098"/>
              <a:gd name="connsiteX1" fmla="*/ 5418 w 1236432"/>
              <a:gd name="connsiteY1" fmla="*/ 1315307 h 1844098"/>
              <a:gd name="connsiteX2" fmla="*/ 1195064 w 1236432"/>
              <a:gd name="connsiteY2" fmla="*/ 0 h 1844098"/>
              <a:gd name="connsiteX3" fmla="*/ 1236379 w 1236432"/>
              <a:gd name="connsiteY3" fmla="*/ 1057119 h 1844098"/>
              <a:gd name="connsiteX4" fmla="*/ 0 w 1236432"/>
              <a:gd name="connsiteY4" fmla="*/ 1844098 h 1844098"/>
              <a:gd name="connsiteX0" fmla="*/ 0 w 1236379"/>
              <a:gd name="connsiteY0" fmla="*/ 1844098 h 1844098"/>
              <a:gd name="connsiteX1" fmla="*/ 5418 w 1236379"/>
              <a:gd name="connsiteY1" fmla="*/ 1315307 h 1844098"/>
              <a:gd name="connsiteX2" fmla="*/ 1195064 w 1236379"/>
              <a:gd name="connsiteY2" fmla="*/ 0 h 1844098"/>
              <a:gd name="connsiteX3" fmla="*/ 1236379 w 1236379"/>
              <a:gd name="connsiteY3" fmla="*/ 1057119 h 1844098"/>
              <a:gd name="connsiteX4" fmla="*/ 0 w 1236379"/>
              <a:gd name="connsiteY4" fmla="*/ 1844098 h 1844098"/>
              <a:gd name="connsiteX0" fmla="*/ 0 w 1205901"/>
              <a:gd name="connsiteY0" fmla="*/ 1844098 h 1844098"/>
              <a:gd name="connsiteX1" fmla="*/ 5418 w 1205901"/>
              <a:gd name="connsiteY1" fmla="*/ 1315307 h 1844098"/>
              <a:gd name="connsiteX2" fmla="*/ 1195064 w 1205901"/>
              <a:gd name="connsiteY2" fmla="*/ 0 h 1844098"/>
              <a:gd name="connsiteX3" fmla="*/ 1205901 w 1205901"/>
              <a:gd name="connsiteY3" fmla="*/ 1040377 h 1844098"/>
              <a:gd name="connsiteX4" fmla="*/ 0 w 1205901"/>
              <a:gd name="connsiteY4" fmla="*/ 1844098 h 1844098"/>
              <a:gd name="connsiteX0" fmla="*/ 0 w 1197742"/>
              <a:gd name="connsiteY0" fmla="*/ 1844098 h 1844098"/>
              <a:gd name="connsiteX1" fmla="*/ 5418 w 1197742"/>
              <a:gd name="connsiteY1" fmla="*/ 1315307 h 1844098"/>
              <a:gd name="connsiteX2" fmla="*/ 1195064 w 1197742"/>
              <a:gd name="connsiteY2" fmla="*/ 0 h 1844098"/>
              <a:gd name="connsiteX3" fmla="*/ 1197742 w 1197742"/>
              <a:gd name="connsiteY3" fmla="*/ 1238883 h 1844098"/>
              <a:gd name="connsiteX4" fmla="*/ 0 w 1197742"/>
              <a:gd name="connsiteY4" fmla="*/ 1844098 h 1844098"/>
              <a:gd name="connsiteX0" fmla="*/ 0 w 1203299"/>
              <a:gd name="connsiteY0" fmla="*/ 1722124 h 1722124"/>
              <a:gd name="connsiteX1" fmla="*/ 5418 w 1203299"/>
              <a:gd name="connsiteY1" fmla="*/ 1193333 h 1722124"/>
              <a:gd name="connsiteX2" fmla="*/ 1203223 w 1203299"/>
              <a:gd name="connsiteY2" fmla="*/ 0 h 1722124"/>
              <a:gd name="connsiteX3" fmla="*/ 1197742 w 1203299"/>
              <a:gd name="connsiteY3" fmla="*/ 1116909 h 1722124"/>
              <a:gd name="connsiteX4" fmla="*/ 0 w 1203299"/>
              <a:gd name="connsiteY4" fmla="*/ 1722124 h 1722124"/>
              <a:gd name="connsiteX0" fmla="*/ 0 w 1203223"/>
              <a:gd name="connsiteY0" fmla="*/ 1722124 h 1722124"/>
              <a:gd name="connsiteX1" fmla="*/ 5418 w 1203223"/>
              <a:gd name="connsiteY1" fmla="*/ 1193333 h 1722124"/>
              <a:gd name="connsiteX2" fmla="*/ 1203223 w 1203223"/>
              <a:gd name="connsiteY2" fmla="*/ 0 h 1722124"/>
              <a:gd name="connsiteX3" fmla="*/ 1197742 w 1203223"/>
              <a:gd name="connsiteY3" fmla="*/ 1116909 h 1722124"/>
              <a:gd name="connsiteX4" fmla="*/ 0 w 1203223"/>
              <a:gd name="connsiteY4" fmla="*/ 1722124 h 1722124"/>
              <a:gd name="connsiteX0" fmla="*/ 0 w 1207303"/>
              <a:gd name="connsiteY0" fmla="*/ 1743649 h 1743649"/>
              <a:gd name="connsiteX1" fmla="*/ 9498 w 1207303"/>
              <a:gd name="connsiteY1" fmla="*/ 1193333 h 1743649"/>
              <a:gd name="connsiteX2" fmla="*/ 1207303 w 1207303"/>
              <a:gd name="connsiteY2" fmla="*/ 0 h 1743649"/>
              <a:gd name="connsiteX3" fmla="*/ 1201822 w 1207303"/>
              <a:gd name="connsiteY3" fmla="*/ 1116909 h 1743649"/>
              <a:gd name="connsiteX4" fmla="*/ 0 w 1207303"/>
              <a:gd name="connsiteY4" fmla="*/ 1743649 h 1743649"/>
              <a:gd name="connsiteX0" fmla="*/ 0 w 1207303"/>
              <a:gd name="connsiteY0" fmla="*/ 1743649 h 1743649"/>
              <a:gd name="connsiteX1" fmla="*/ 9498 w 1207303"/>
              <a:gd name="connsiteY1" fmla="*/ 1241166 h 1743649"/>
              <a:gd name="connsiteX2" fmla="*/ 1207303 w 1207303"/>
              <a:gd name="connsiteY2" fmla="*/ 0 h 1743649"/>
              <a:gd name="connsiteX3" fmla="*/ 1201822 w 1207303"/>
              <a:gd name="connsiteY3" fmla="*/ 1116909 h 1743649"/>
              <a:gd name="connsiteX4" fmla="*/ 0 w 1207303"/>
              <a:gd name="connsiteY4" fmla="*/ 1743649 h 1743649"/>
              <a:gd name="connsiteX0" fmla="*/ 0 w 1207303"/>
              <a:gd name="connsiteY0" fmla="*/ 1572888 h 1572888"/>
              <a:gd name="connsiteX1" fmla="*/ 9498 w 1207303"/>
              <a:gd name="connsiteY1" fmla="*/ 1070405 h 1572888"/>
              <a:gd name="connsiteX2" fmla="*/ 1207303 w 1207303"/>
              <a:gd name="connsiteY2" fmla="*/ 0 h 1572888"/>
              <a:gd name="connsiteX3" fmla="*/ 1201822 w 1207303"/>
              <a:gd name="connsiteY3" fmla="*/ 946148 h 1572888"/>
              <a:gd name="connsiteX4" fmla="*/ 0 w 1207303"/>
              <a:gd name="connsiteY4" fmla="*/ 1572888 h 1572888"/>
              <a:gd name="connsiteX0" fmla="*/ 1380 w 1208683"/>
              <a:gd name="connsiteY0" fmla="*/ 1572888 h 1572888"/>
              <a:gd name="connsiteX1" fmla="*/ 0 w 1208683"/>
              <a:gd name="connsiteY1" fmla="*/ 1047637 h 1572888"/>
              <a:gd name="connsiteX2" fmla="*/ 1208683 w 1208683"/>
              <a:gd name="connsiteY2" fmla="*/ 0 h 1572888"/>
              <a:gd name="connsiteX3" fmla="*/ 1203202 w 1208683"/>
              <a:gd name="connsiteY3" fmla="*/ 946148 h 1572888"/>
              <a:gd name="connsiteX4" fmla="*/ 1380 w 1208683"/>
              <a:gd name="connsiteY4" fmla="*/ 1572888 h 1572888"/>
              <a:gd name="connsiteX0" fmla="*/ 1380 w 1208683"/>
              <a:gd name="connsiteY0" fmla="*/ 1572888 h 1572888"/>
              <a:gd name="connsiteX1" fmla="*/ 0 w 1208683"/>
              <a:gd name="connsiteY1" fmla="*/ 1047637 h 1572888"/>
              <a:gd name="connsiteX2" fmla="*/ 1208683 w 1208683"/>
              <a:gd name="connsiteY2" fmla="*/ 0 h 1572888"/>
              <a:gd name="connsiteX3" fmla="*/ 1206829 w 1208683"/>
              <a:gd name="connsiteY3" fmla="*/ 1001170 h 1572888"/>
              <a:gd name="connsiteX4" fmla="*/ 1380 w 1208683"/>
              <a:gd name="connsiteY4" fmla="*/ 1572888 h 1572888"/>
              <a:gd name="connsiteX0" fmla="*/ 1380 w 1206829"/>
              <a:gd name="connsiteY0" fmla="*/ 1613870 h 1613870"/>
              <a:gd name="connsiteX1" fmla="*/ 0 w 1206829"/>
              <a:gd name="connsiteY1" fmla="*/ 1088619 h 1613870"/>
              <a:gd name="connsiteX2" fmla="*/ 1139541 w 1206829"/>
              <a:gd name="connsiteY2" fmla="*/ 0 h 1613870"/>
              <a:gd name="connsiteX3" fmla="*/ 1206829 w 1206829"/>
              <a:gd name="connsiteY3" fmla="*/ 1042152 h 1613870"/>
              <a:gd name="connsiteX4" fmla="*/ 1380 w 1206829"/>
              <a:gd name="connsiteY4" fmla="*/ 1613870 h 1613870"/>
              <a:gd name="connsiteX0" fmla="*/ 1380 w 1139541"/>
              <a:gd name="connsiteY0" fmla="*/ 1613870 h 1613870"/>
              <a:gd name="connsiteX1" fmla="*/ 0 w 1139541"/>
              <a:gd name="connsiteY1" fmla="*/ 1088619 h 1613870"/>
              <a:gd name="connsiteX2" fmla="*/ 1139541 w 1139541"/>
              <a:gd name="connsiteY2" fmla="*/ 0 h 1613870"/>
              <a:gd name="connsiteX3" fmla="*/ 1137729 w 1139541"/>
              <a:gd name="connsiteY3" fmla="*/ 1076934 h 1613870"/>
              <a:gd name="connsiteX4" fmla="*/ 1380 w 1139541"/>
              <a:gd name="connsiteY4" fmla="*/ 1613870 h 1613870"/>
              <a:gd name="connsiteX0" fmla="*/ 1380 w 1137729"/>
              <a:gd name="connsiteY0" fmla="*/ 1600588 h 1600588"/>
              <a:gd name="connsiteX1" fmla="*/ 0 w 1137729"/>
              <a:gd name="connsiteY1" fmla="*/ 1075337 h 1600588"/>
              <a:gd name="connsiteX2" fmla="*/ 1134102 w 1137729"/>
              <a:gd name="connsiteY2" fmla="*/ 0 h 1600588"/>
              <a:gd name="connsiteX3" fmla="*/ 1137729 w 1137729"/>
              <a:gd name="connsiteY3" fmla="*/ 1063652 h 1600588"/>
              <a:gd name="connsiteX4" fmla="*/ 1380 w 1137729"/>
              <a:gd name="connsiteY4" fmla="*/ 1600588 h 1600588"/>
              <a:gd name="connsiteX0" fmla="*/ 0 w 1136349"/>
              <a:gd name="connsiteY0" fmla="*/ 1600588 h 1600588"/>
              <a:gd name="connsiteX1" fmla="*/ 2247 w 1136349"/>
              <a:gd name="connsiteY1" fmla="*/ 1063953 h 1600588"/>
              <a:gd name="connsiteX2" fmla="*/ 1132722 w 1136349"/>
              <a:gd name="connsiteY2" fmla="*/ 0 h 1600588"/>
              <a:gd name="connsiteX3" fmla="*/ 1136349 w 1136349"/>
              <a:gd name="connsiteY3" fmla="*/ 1063652 h 1600588"/>
              <a:gd name="connsiteX4" fmla="*/ 0 w 1136349"/>
              <a:gd name="connsiteY4" fmla="*/ 1600588 h 1600588"/>
              <a:gd name="connsiteX0" fmla="*/ 0 w 1136349"/>
              <a:gd name="connsiteY0" fmla="*/ 1600588 h 1600588"/>
              <a:gd name="connsiteX1" fmla="*/ 434 w 1136349"/>
              <a:gd name="connsiteY1" fmla="*/ 1069645 h 1600588"/>
              <a:gd name="connsiteX2" fmla="*/ 1132722 w 1136349"/>
              <a:gd name="connsiteY2" fmla="*/ 0 h 1600588"/>
              <a:gd name="connsiteX3" fmla="*/ 1136349 w 1136349"/>
              <a:gd name="connsiteY3" fmla="*/ 1063652 h 1600588"/>
              <a:gd name="connsiteX4" fmla="*/ 0 w 1136349"/>
              <a:gd name="connsiteY4" fmla="*/ 1600588 h 1600588"/>
              <a:gd name="connsiteX0" fmla="*/ 0 w 1137449"/>
              <a:gd name="connsiteY0" fmla="*/ 1568315 h 1568315"/>
              <a:gd name="connsiteX1" fmla="*/ 434 w 1137449"/>
              <a:gd name="connsiteY1" fmla="*/ 1037372 h 1568315"/>
              <a:gd name="connsiteX2" fmla="*/ 1137449 w 1137449"/>
              <a:gd name="connsiteY2" fmla="*/ 0 h 1568315"/>
              <a:gd name="connsiteX3" fmla="*/ 1136349 w 1137449"/>
              <a:gd name="connsiteY3" fmla="*/ 1031379 h 1568315"/>
              <a:gd name="connsiteX4" fmla="*/ 0 w 1137449"/>
              <a:gd name="connsiteY4" fmla="*/ 1568315 h 1568315"/>
              <a:gd name="connsiteX0" fmla="*/ 0 w 1137449"/>
              <a:gd name="connsiteY0" fmla="*/ 1568315 h 1568315"/>
              <a:gd name="connsiteX1" fmla="*/ 14613 w 1137449"/>
              <a:gd name="connsiteY1" fmla="*/ 1097307 h 1568315"/>
              <a:gd name="connsiteX2" fmla="*/ 1137449 w 1137449"/>
              <a:gd name="connsiteY2" fmla="*/ 0 h 1568315"/>
              <a:gd name="connsiteX3" fmla="*/ 1136349 w 1137449"/>
              <a:gd name="connsiteY3" fmla="*/ 1031379 h 1568315"/>
              <a:gd name="connsiteX4" fmla="*/ 0 w 1137449"/>
              <a:gd name="connsiteY4" fmla="*/ 1568315 h 1568315"/>
              <a:gd name="connsiteX0" fmla="*/ 5241 w 1122839"/>
              <a:gd name="connsiteY0" fmla="*/ 1632860 h 1632860"/>
              <a:gd name="connsiteX1" fmla="*/ 3 w 1122839"/>
              <a:gd name="connsiteY1" fmla="*/ 1097307 h 1632860"/>
              <a:gd name="connsiteX2" fmla="*/ 1122839 w 1122839"/>
              <a:gd name="connsiteY2" fmla="*/ 0 h 1632860"/>
              <a:gd name="connsiteX3" fmla="*/ 1121739 w 1122839"/>
              <a:gd name="connsiteY3" fmla="*/ 1031379 h 1632860"/>
              <a:gd name="connsiteX4" fmla="*/ 5241 w 1122839"/>
              <a:gd name="connsiteY4" fmla="*/ 1632860 h 1632860"/>
              <a:gd name="connsiteX0" fmla="*/ 715 w 1122850"/>
              <a:gd name="connsiteY0" fmla="*/ 2112340 h 2112340"/>
              <a:gd name="connsiteX1" fmla="*/ 14 w 1122850"/>
              <a:gd name="connsiteY1" fmla="*/ 1097307 h 2112340"/>
              <a:gd name="connsiteX2" fmla="*/ 1122850 w 1122850"/>
              <a:gd name="connsiteY2" fmla="*/ 0 h 2112340"/>
              <a:gd name="connsiteX3" fmla="*/ 1121750 w 1122850"/>
              <a:gd name="connsiteY3" fmla="*/ 1031379 h 2112340"/>
              <a:gd name="connsiteX4" fmla="*/ 715 w 1122850"/>
              <a:gd name="connsiteY4" fmla="*/ 2112340 h 2112340"/>
              <a:gd name="connsiteX0" fmla="*/ 715 w 1121772"/>
              <a:gd name="connsiteY0" fmla="*/ 2554937 h 2554937"/>
              <a:gd name="connsiteX1" fmla="*/ 14 w 1121772"/>
              <a:gd name="connsiteY1" fmla="*/ 1539904 h 2554937"/>
              <a:gd name="connsiteX2" fmla="*/ 1118313 w 1121772"/>
              <a:gd name="connsiteY2" fmla="*/ 0 h 2554937"/>
              <a:gd name="connsiteX3" fmla="*/ 1121750 w 1121772"/>
              <a:gd name="connsiteY3" fmla="*/ 1473976 h 2554937"/>
              <a:gd name="connsiteX4" fmla="*/ 715 w 1121772"/>
              <a:gd name="connsiteY4" fmla="*/ 2554937 h 2554937"/>
              <a:gd name="connsiteX0" fmla="*/ 2220 w 1123277"/>
              <a:gd name="connsiteY0" fmla="*/ 2578875 h 2578875"/>
              <a:gd name="connsiteX1" fmla="*/ 6 w 1123277"/>
              <a:gd name="connsiteY1" fmla="*/ 0 h 2578875"/>
              <a:gd name="connsiteX2" fmla="*/ 1119818 w 1123277"/>
              <a:gd name="connsiteY2" fmla="*/ 23938 h 2578875"/>
              <a:gd name="connsiteX3" fmla="*/ 1123255 w 1123277"/>
              <a:gd name="connsiteY3" fmla="*/ 1497914 h 2578875"/>
              <a:gd name="connsiteX4" fmla="*/ 2220 w 1123277"/>
              <a:gd name="connsiteY4" fmla="*/ 2578875 h 2578875"/>
              <a:gd name="connsiteX0" fmla="*/ 2220 w 1123277"/>
              <a:gd name="connsiteY0" fmla="*/ 2578875 h 2578875"/>
              <a:gd name="connsiteX1" fmla="*/ 6 w 1123277"/>
              <a:gd name="connsiteY1" fmla="*/ 0 h 2578875"/>
              <a:gd name="connsiteX2" fmla="*/ 1119818 w 1123277"/>
              <a:gd name="connsiteY2" fmla="*/ 23938 h 2578875"/>
              <a:gd name="connsiteX3" fmla="*/ 1123255 w 1123277"/>
              <a:gd name="connsiteY3" fmla="*/ 1497914 h 2578875"/>
              <a:gd name="connsiteX4" fmla="*/ 2220 w 1123277"/>
              <a:gd name="connsiteY4" fmla="*/ 2578875 h 2578875"/>
              <a:gd name="connsiteX0" fmla="*/ 2220 w 1123287"/>
              <a:gd name="connsiteY0" fmla="*/ 2597968 h 2597968"/>
              <a:gd name="connsiteX1" fmla="*/ 6 w 1123287"/>
              <a:gd name="connsiteY1" fmla="*/ 19093 h 2597968"/>
              <a:gd name="connsiteX2" fmla="*/ 1121079 w 1123287"/>
              <a:gd name="connsiteY2" fmla="*/ 0 h 2597968"/>
              <a:gd name="connsiteX3" fmla="*/ 1123255 w 1123287"/>
              <a:gd name="connsiteY3" fmla="*/ 1517007 h 2597968"/>
              <a:gd name="connsiteX4" fmla="*/ 2220 w 1123287"/>
              <a:gd name="connsiteY4" fmla="*/ 2597968 h 259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287" h="2597968">
                <a:moveTo>
                  <a:pt x="2220" y="2597968"/>
                </a:moveTo>
                <a:cubicBezTo>
                  <a:pt x="2365" y="2420987"/>
                  <a:pt x="-139" y="196074"/>
                  <a:pt x="6" y="19093"/>
                </a:cubicBezTo>
                <a:lnTo>
                  <a:pt x="1121079" y="0"/>
                </a:lnTo>
                <a:cubicBezTo>
                  <a:pt x="1120712" y="343793"/>
                  <a:pt x="1123622" y="1173214"/>
                  <a:pt x="1123255" y="1517007"/>
                </a:cubicBezTo>
                <a:cubicBezTo>
                  <a:pt x="766214" y="1851202"/>
                  <a:pt x="374386" y="2397474"/>
                  <a:pt x="2220" y="2597968"/>
                </a:cubicBezTo>
                <a:close/>
              </a:path>
            </a:pathLst>
          </a:custGeom>
          <a:gradFill flip="none" rotWithShape="1">
            <a:gsLst>
              <a:gs pos="0">
                <a:srgbClr val="D71612">
                  <a:tint val="66000"/>
                  <a:satMod val="160000"/>
                </a:srgbClr>
              </a:gs>
              <a:gs pos="53000">
                <a:srgbClr val="FDD8D7"/>
              </a:gs>
              <a:gs pos="100000">
                <a:srgbClr val="D71612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7161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5E524829-FD27-35B2-67FF-62CD5D35A359}"/>
              </a:ext>
            </a:extLst>
          </p:cNvPr>
          <p:cNvGraphicFramePr/>
          <p:nvPr/>
        </p:nvGraphicFramePr>
        <p:xfrm>
          <a:off x="6970790" y="1588426"/>
          <a:ext cx="3791772" cy="305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B2BE9CBF-4262-CF45-A1D4-3F8BAE586D2E}"/>
              </a:ext>
            </a:extLst>
          </p:cNvPr>
          <p:cNvGraphicFramePr/>
          <p:nvPr/>
        </p:nvGraphicFramePr>
        <p:xfrm>
          <a:off x="1051953" y="1866489"/>
          <a:ext cx="3791772" cy="278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9716" name="Subtitle 5">
            <a:extLst>
              <a:ext uri="{FF2B5EF4-FFF2-40B4-BE49-F238E27FC236}">
                <a16:creationId xmlns:a16="http://schemas.microsoft.com/office/drawing/2014/main" id="{D4030C22-9A0A-148F-19F4-DA0632DA29B8}"/>
              </a:ext>
            </a:extLst>
          </p:cNvPr>
          <p:cNvSpPr txBox="1">
            <a:spLocks/>
          </p:cNvSpPr>
          <p:nvPr/>
        </p:nvSpPr>
        <p:spPr bwMode="gray">
          <a:xfrm>
            <a:off x="9683496" y="0"/>
            <a:ext cx="217627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FontTx/>
              <a:buNone/>
              <a:defRPr sz="1800" cap="all" baseline="0">
                <a:solidFill>
                  <a:schemeClr val="accent5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+mn-cs"/>
              </a:defRPr>
            </a:lvl1pPr>
            <a:lvl2pPr marL="40017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FontTx/>
              <a:buNone/>
              <a:defRPr sz="2001">
                <a:solidFill>
                  <a:schemeClr val="tx1"/>
                </a:solidFill>
                <a:latin typeface="+mn-lt"/>
              </a:defRPr>
            </a:lvl2pPr>
            <a:lvl3pPr marL="80034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FontTx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143343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543513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all" spc="0" normalizeH="0" baseline="0" noProof="0">
                <a:ln>
                  <a:noFill/>
                </a:ln>
                <a:solidFill>
                  <a:srgbClr val="898A8A"/>
                </a:solidFill>
                <a:effectLst/>
                <a:uLnTx/>
                <a:uFillTx/>
                <a:latin typeface="Roboto Mono" panose="00000009000000000000" pitchFamily="49" charset="0"/>
                <a:ea typeface="Roboto Mono" panose="00000009000000000000" pitchFamily="49" charset="0"/>
                <a:cs typeface="+mn-cs"/>
              </a:rPr>
              <a:t>CONFIDENTIAL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B61C7CD-AB23-A58B-BB45-018A120DFCEB}"/>
              </a:ext>
            </a:extLst>
          </p:cNvPr>
          <p:cNvSpPr txBox="1">
            <a:spLocks/>
          </p:cNvSpPr>
          <p:nvPr/>
        </p:nvSpPr>
        <p:spPr bwMode="gray">
          <a:xfrm>
            <a:off x="3695523" y="3649819"/>
            <a:ext cx="938689" cy="3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6C0B09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Training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AA3FF255-D91E-E7DD-289F-08D9951E1C09}"/>
              </a:ext>
            </a:extLst>
          </p:cNvPr>
          <p:cNvSpPr txBox="1">
            <a:spLocks/>
          </p:cNvSpPr>
          <p:nvPr/>
        </p:nvSpPr>
        <p:spPr bwMode="gray">
          <a:xfrm>
            <a:off x="3645645" y="2863713"/>
            <a:ext cx="1203455" cy="3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44545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Data Load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BE38F44-2710-5A91-923D-E160CB9BF171}"/>
              </a:ext>
            </a:extLst>
          </p:cNvPr>
          <p:cNvSpPr txBox="1">
            <a:spLocks/>
          </p:cNvSpPr>
          <p:nvPr/>
        </p:nvSpPr>
        <p:spPr bwMode="gray">
          <a:xfrm>
            <a:off x="3645645" y="2368410"/>
            <a:ext cx="1307137" cy="3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Checkpoint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C7B0DD64-F752-FCE7-5D0A-176700D45B36}"/>
              </a:ext>
            </a:extLst>
          </p:cNvPr>
          <p:cNvSpPr txBox="1">
            <a:spLocks/>
          </p:cNvSpPr>
          <p:nvPr/>
        </p:nvSpPr>
        <p:spPr bwMode="gray">
          <a:xfrm>
            <a:off x="3645645" y="2628531"/>
            <a:ext cx="1280111" cy="3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67686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Model Load</a:t>
            </a:r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F765A538-8083-3A85-DB08-8A5969FE2188}"/>
              </a:ext>
            </a:extLst>
          </p:cNvPr>
          <p:cNvSpPr txBox="1">
            <a:spLocks/>
          </p:cNvSpPr>
          <p:nvPr/>
        </p:nvSpPr>
        <p:spPr bwMode="gray">
          <a:xfrm>
            <a:off x="684590" y="4553963"/>
            <a:ext cx="4404579" cy="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NVIDIA GPU Utilization</a:t>
            </a:r>
          </a:p>
        </p:txBody>
      </p:sp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141C8B45-476F-10FE-D57E-7975B1EE18D9}"/>
              </a:ext>
            </a:extLst>
          </p:cNvPr>
          <p:cNvSpPr txBox="1">
            <a:spLocks/>
          </p:cNvSpPr>
          <p:nvPr/>
        </p:nvSpPr>
        <p:spPr bwMode="gray">
          <a:xfrm>
            <a:off x="6654226" y="4553963"/>
            <a:ext cx="4404579" cy="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NVIDIA GPU + DDN Utilization</a:t>
            </a: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4A58CCDA-1938-0B55-1808-5FFE0D4693D4}"/>
              </a:ext>
            </a:extLst>
          </p:cNvPr>
          <p:cNvSpPr txBox="1">
            <a:spLocks/>
          </p:cNvSpPr>
          <p:nvPr/>
        </p:nvSpPr>
        <p:spPr bwMode="gray">
          <a:xfrm>
            <a:off x="9744924" y="2621066"/>
            <a:ext cx="1556126" cy="62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Higher Utilization with Lower Load Times</a:t>
            </a: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8B9146BC-4BF7-AD89-1089-A4DC070EA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7" y="548640"/>
            <a:ext cx="11436097" cy="7086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Inter Medium"/>
              </a:rPr>
              <a:t>DDN Optimizes GPU Usage and </a:t>
            </a:r>
            <a:r>
              <a:rPr lang="en-US">
                <a:solidFill>
                  <a:srgbClr val="C00000"/>
                </a:solidFill>
                <a:latin typeface="Inter Medium"/>
              </a:rPr>
              <a:t>Improves Customer ROI by 30%</a:t>
            </a:r>
          </a:p>
        </p:txBody>
      </p:sp>
      <p:sp>
        <p:nvSpPr>
          <p:cNvPr id="60" name="Content Placeholder 4">
            <a:extLst>
              <a:ext uri="{FF2B5EF4-FFF2-40B4-BE49-F238E27FC236}">
                <a16:creationId xmlns:a16="http://schemas.microsoft.com/office/drawing/2014/main" id="{68D335ED-C2E6-6755-ABB6-B10792EA43E3}"/>
              </a:ext>
            </a:extLst>
          </p:cNvPr>
          <p:cNvSpPr txBox="1">
            <a:spLocks/>
          </p:cNvSpPr>
          <p:nvPr/>
        </p:nvSpPr>
        <p:spPr bwMode="gray">
          <a:xfrm rot="20895535">
            <a:off x="5028480" y="2782532"/>
            <a:ext cx="1662946" cy="3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+30% Training </a:t>
            </a:r>
          </a:p>
        </p:txBody>
      </p:sp>
      <p:sp>
        <p:nvSpPr>
          <p:cNvPr id="499712" name="Rounded Rectangle 9">
            <a:extLst>
              <a:ext uri="{FF2B5EF4-FFF2-40B4-BE49-F238E27FC236}">
                <a16:creationId xmlns:a16="http://schemas.microsoft.com/office/drawing/2014/main" id="{F242DB01-595B-9913-CD1B-0B28DC70F665}"/>
              </a:ext>
            </a:extLst>
          </p:cNvPr>
          <p:cNvSpPr/>
          <p:nvPr/>
        </p:nvSpPr>
        <p:spPr bwMode="gray">
          <a:xfrm>
            <a:off x="2600087" y="5077127"/>
            <a:ext cx="6991826" cy="1216386"/>
          </a:xfrm>
          <a:prstGeom prst="roundRect">
            <a:avLst>
              <a:gd name="adj" fmla="val 4238"/>
            </a:avLst>
          </a:prstGeom>
          <a:solidFill>
            <a:srgbClr val="FCDCD3"/>
          </a:solidFill>
          <a:ln w="2540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DDN helps to free up valuable GPU resources by </a:t>
            </a: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Optimizing data movement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Accelerating checkpoint and model load operations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E6A9D13-A3E3-1657-99B1-3B6E8DF7CF4A}"/>
              </a:ext>
            </a:extLst>
          </p:cNvPr>
          <p:cNvSpPr txBox="1">
            <a:spLocks/>
          </p:cNvSpPr>
          <p:nvPr/>
        </p:nvSpPr>
        <p:spPr bwMode="gray">
          <a:xfrm>
            <a:off x="9744924" y="3425320"/>
            <a:ext cx="938689" cy="3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6C0B09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Training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6C4F928-060C-4087-B0CE-C9F38C928594}"/>
              </a:ext>
            </a:extLst>
          </p:cNvPr>
          <p:cNvSpPr txBox="1">
            <a:spLocks/>
          </p:cNvSpPr>
          <p:nvPr/>
        </p:nvSpPr>
        <p:spPr bwMode="gray">
          <a:xfrm>
            <a:off x="9744924" y="2150076"/>
            <a:ext cx="1203455" cy="3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44545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Data Load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AA551CA-98D5-D9AC-F4F7-FDE5296A1624}"/>
              </a:ext>
            </a:extLst>
          </p:cNvPr>
          <p:cNvSpPr txBox="1">
            <a:spLocks/>
          </p:cNvSpPr>
          <p:nvPr/>
        </p:nvSpPr>
        <p:spPr bwMode="gray">
          <a:xfrm>
            <a:off x="9744924" y="1744765"/>
            <a:ext cx="1307137" cy="3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Checkpoint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244F0C0-3153-A042-5A1A-D358E05A9BD5}"/>
              </a:ext>
            </a:extLst>
          </p:cNvPr>
          <p:cNvSpPr txBox="1">
            <a:spLocks/>
          </p:cNvSpPr>
          <p:nvPr/>
        </p:nvSpPr>
        <p:spPr bwMode="gray">
          <a:xfrm>
            <a:off x="9744924" y="1946047"/>
            <a:ext cx="1280111" cy="3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372011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15014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4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4E2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67686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Model Load</a:t>
            </a:r>
          </a:p>
        </p:txBody>
      </p:sp>
    </p:spTree>
    <p:extLst>
      <p:ext uri="{BB962C8B-B14F-4D97-AF65-F5344CB8AC3E}">
        <p14:creationId xmlns:p14="http://schemas.microsoft.com/office/powerpoint/2010/main" val="398144719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47A5C-DE35-D1DB-A4E5-1836F51F7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CE6073-8F94-C995-BC0B-23BEC229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42" y="491084"/>
            <a:ext cx="10742516" cy="600036"/>
          </a:xfrm>
        </p:spPr>
        <p:txBody>
          <a:bodyPr/>
          <a:lstStyle/>
          <a:p>
            <a:r>
              <a:rPr lang="en-US" noProof="0"/>
              <a:t>DDN Data Intelligence Platform: </a:t>
            </a:r>
            <a:r>
              <a:rPr lang="en-US" noProof="0" err="1"/>
              <a:t>EXAScaler</a:t>
            </a:r>
            <a:r>
              <a:rPr lang="en-US" noProof="0"/>
              <a:t> and Infinia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0B594B-1F9A-CCA9-7AC0-6623F8C915C4}"/>
              </a:ext>
            </a:extLst>
          </p:cNvPr>
          <p:cNvGrpSpPr/>
          <p:nvPr/>
        </p:nvGrpSpPr>
        <p:grpSpPr>
          <a:xfrm>
            <a:off x="1206402" y="1695794"/>
            <a:ext cx="2792709" cy="4133446"/>
            <a:chOff x="1347903" y="1695794"/>
            <a:chExt cx="2792709" cy="4133446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42F7F42-A530-255F-31E2-C09681E04DE6}"/>
                </a:ext>
              </a:extLst>
            </p:cNvPr>
            <p:cNvGrpSpPr/>
            <p:nvPr/>
          </p:nvGrpSpPr>
          <p:grpSpPr>
            <a:xfrm>
              <a:off x="1347903" y="1695794"/>
              <a:ext cx="1359526" cy="4133446"/>
              <a:chOff x="2057076" y="1636346"/>
              <a:chExt cx="1359526" cy="4133446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C2E5965-F620-3ADE-E04E-6501FE5C3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7076" y="1636346"/>
                <a:ext cx="1359526" cy="4133446"/>
              </a:xfrm>
              <a:prstGeom prst="rect">
                <a:avLst/>
              </a:prstGeom>
              <a:effectLst>
                <a:outerShdw blurRad="76200" dist="63500" dir="5400000" algn="t" rotWithShape="0">
                  <a:prstClr val="black">
                    <a:alpha val="50000"/>
                  </a:prstClr>
                </a:outerShdw>
              </a:effectLst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BC2E5470-5FA6-C734-C8BA-4E092AFE1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6839" y="2094480"/>
                <a:ext cx="1080000" cy="186294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6C6BBBCF-3498-C62A-DB2F-45C01AE5E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96839" y="2514059"/>
                <a:ext cx="1080000" cy="994680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D421317C-112A-C0C6-3236-EBC3BCF61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96839" y="4746725"/>
                <a:ext cx="1080000" cy="7956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3943A2E3-67A3-C665-E63B-557922DFC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96839" y="3938372"/>
                <a:ext cx="1080000" cy="795600"/>
              </a:xfrm>
              <a:prstGeom prst="rect">
                <a:avLst/>
              </a:prstGeom>
            </p:spPr>
          </p:pic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E0CD988-AB8B-0016-458D-E68B683B41FA}"/>
                </a:ext>
              </a:extLst>
            </p:cNvPr>
            <p:cNvGrpSpPr/>
            <p:nvPr/>
          </p:nvGrpSpPr>
          <p:grpSpPr>
            <a:xfrm>
              <a:off x="2781086" y="1695794"/>
              <a:ext cx="1359526" cy="4133446"/>
              <a:chOff x="3428796" y="1636346"/>
              <a:chExt cx="1359526" cy="4133446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2C75A9F8-77CB-E854-7E47-79DAAEFD4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8796" y="1636346"/>
                <a:ext cx="1359526" cy="4133446"/>
              </a:xfrm>
              <a:prstGeom prst="rect">
                <a:avLst/>
              </a:prstGeom>
              <a:effectLst>
                <a:outerShdw blurRad="76200" dist="63500" dir="5400000" algn="t" rotWithShape="0">
                  <a:prstClr val="black">
                    <a:alpha val="50000"/>
                  </a:prstClr>
                </a:outerShdw>
              </a:effectLst>
            </p:spPr>
          </p:pic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284958-18E0-4C25-2AB1-30AFFB9D4376}"/>
                  </a:ext>
                </a:extLst>
              </p:cNvPr>
              <p:cNvGrpSpPr/>
              <p:nvPr/>
            </p:nvGrpSpPr>
            <p:grpSpPr>
              <a:xfrm>
                <a:off x="3568559" y="2489568"/>
                <a:ext cx="1080000" cy="1017550"/>
                <a:chOff x="3576031" y="2131153"/>
                <a:chExt cx="1080000" cy="1017550"/>
              </a:xfrm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B1DF6C5C-33D6-2DCF-916C-08E3E7084705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6031" y="2131153"/>
                  <a:ext cx="1080000" cy="205200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A232671C-9B9B-24D4-66D7-987D0230904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6031" y="2334240"/>
                  <a:ext cx="1080000" cy="205200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20BA50E1-1D7E-5F36-043B-B29E1C454141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6031" y="2537327"/>
                  <a:ext cx="1080000" cy="205200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64149DB9-B1AA-A2E9-F1E0-B6AAD1354EA2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6031" y="2740414"/>
                  <a:ext cx="1080000" cy="205200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79F14498-01BF-E8D8-1F9E-5B7E13275A31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6031" y="2943503"/>
                  <a:ext cx="1080000" cy="205200"/>
                </a:xfrm>
                <a:prstGeom prst="rect">
                  <a:avLst/>
                </a:prstGeom>
              </p:spPr>
            </p:pic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F8DC68E-F686-8681-699A-C2A360112D05}"/>
                  </a:ext>
                </a:extLst>
              </p:cNvPr>
              <p:cNvGrpSpPr/>
              <p:nvPr/>
            </p:nvGrpSpPr>
            <p:grpSpPr>
              <a:xfrm>
                <a:off x="3568559" y="3939218"/>
                <a:ext cx="1080000" cy="1315305"/>
                <a:chOff x="3105262" y="4579842"/>
                <a:chExt cx="1080000" cy="1315305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EC96A9C8-3302-CEE2-E662-2A1A8799502F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5455266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3FD8B2F0-6847-DAFD-C940-7A0D1AB83F1E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5564694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E7D81E43-DE3E-6B02-1333-684A450ABBB4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5674122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9036ACCF-3BA1-4A09-7E35-ADE4D00492D6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5783547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E8A87BFB-DCE3-8A2D-F63F-44F30E3ACB4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5017554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C33CC199-601D-E1F4-D878-E2BF487F98B2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5126982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B2EFFE94-E85D-BB3C-6939-EEB156402972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5236410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F828BBA0-C911-BE87-C70F-921B213DD005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5345838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4A0DA194-DA63-C9CA-7E31-B92B31ACE7D5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4579842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BCD7D31F-2B24-F548-4BA9-8EE8A24FF630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4689270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0E4D9D89-8BAD-F82C-B5E4-F3B05DA404D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4798698"/>
                  <a:ext cx="1080000" cy="111600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762B23C-48EA-85DE-835D-F6EFB2D11A03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5262" y="4908126"/>
                  <a:ext cx="1080000" cy="111600"/>
                </a:xfrm>
                <a:prstGeom prst="rect">
                  <a:avLst/>
                </a:prstGeom>
              </p:spPr>
            </p:pic>
          </p:grpSp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2CE214AA-1139-8F73-0A61-2152176C4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8559" y="2094480"/>
                <a:ext cx="1080000" cy="186294"/>
              </a:xfrm>
              <a:prstGeom prst="rect">
                <a:avLst/>
              </a:prstGeom>
            </p:spPr>
          </p:pic>
        </p:grpSp>
      </p:grpSp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EEA553DD-FDB5-C1E9-4E05-EFB7E5E27037}"/>
              </a:ext>
            </a:extLst>
          </p:cNvPr>
          <p:cNvSpPr txBox="1">
            <a:spLocks/>
          </p:cNvSpPr>
          <p:nvPr/>
        </p:nvSpPr>
        <p:spPr bwMode="gray">
          <a:xfrm>
            <a:off x="6142136" y="1624669"/>
            <a:ext cx="4843462" cy="18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sz="240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3"/>
              </a:buClr>
              <a:buChar char="–"/>
              <a:defRPr sz="200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Char char="–"/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71450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tx2">
                  <a:lumMod val="40000"/>
                  <a:lumOff val="60000"/>
                </a:schemeClr>
              </a:buClr>
              <a:buChar char="•"/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rgbClr val="EE5B33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7161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DDN 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D7161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EXAScaler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7161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solves the challenges of</a:t>
            </a:r>
          </a:p>
          <a:p>
            <a:pPr marL="285836" marR="0" lvl="0" indent="-285836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5B33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Extreme scale</a:t>
            </a:r>
          </a:p>
          <a:p>
            <a:pPr marL="285836" marR="0" lvl="0" indent="-285836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5B33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Maximum BW and IOPs</a:t>
            </a:r>
          </a:p>
          <a:p>
            <a:pPr marL="285836" marR="0" lvl="0" indent="-285836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5B33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High Power efficiency</a:t>
            </a:r>
          </a:p>
          <a:p>
            <a:pPr marL="285836" marR="0" lvl="0" indent="-285836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5B33"/>
              </a:buClr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Best for GPU Training</a:t>
            </a:r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22EE3E45-4067-44BB-B7D1-668E2F281949}"/>
              </a:ext>
            </a:extLst>
          </p:cNvPr>
          <p:cNvSpPr txBox="1">
            <a:spLocks/>
          </p:cNvSpPr>
          <p:nvPr/>
        </p:nvSpPr>
        <p:spPr bwMode="gray">
          <a:xfrm>
            <a:off x="6142117" y="3737160"/>
            <a:ext cx="4843481" cy="18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836" indent="-285836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chemeClr val="accent3"/>
              </a:buClr>
              <a:buChar char="•"/>
              <a:defRPr lang="en-US" sz="2401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6006" indent="-285836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3"/>
              </a:buClr>
              <a:buChar char="–"/>
              <a:defRPr lang="en-US" sz="2001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1029009" indent="-228669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Char char="•"/>
              <a:defRPr lang="en-US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Char char="–"/>
              <a:defRPr lang="en-US" sz="180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71450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tx2">
                  <a:lumMod val="40000"/>
                  <a:lumOff val="60000"/>
                </a:schemeClr>
              </a:buClr>
              <a:buChar char="•"/>
              <a:defRPr lang="en-US"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 marL="2229519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856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4193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1530" indent="-228669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500"/>
              </a:spcAft>
              <a:buClr>
                <a:srgbClr val="EE5B33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7161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DDN Infinia solves the challenges of</a:t>
            </a:r>
          </a:p>
          <a:p>
            <a:pPr marL="285836" marR="0" lvl="0" indent="-285836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5B33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Application integration</a:t>
            </a:r>
          </a:p>
          <a:p>
            <a:pPr marL="285836" marR="0" lvl="0" indent="-285836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5B33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Multi Protocol and Multi-Tenancy</a:t>
            </a:r>
          </a:p>
          <a:p>
            <a:pPr marL="285836" marR="0" lvl="0" indent="-285836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5B33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Data Distribution and Governance</a:t>
            </a:r>
          </a:p>
          <a:p>
            <a:pPr marL="285836" marR="0" lvl="0" indent="-285836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5B33"/>
              </a:buClr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1A1B1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Best for GPU Inference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0B5DD2-36B4-7EC5-165E-A1BAFD9ABF3D}"/>
              </a:ext>
            </a:extLst>
          </p:cNvPr>
          <p:cNvGrpSpPr/>
          <p:nvPr/>
        </p:nvGrpSpPr>
        <p:grpSpPr>
          <a:xfrm>
            <a:off x="3972393" y="2120158"/>
            <a:ext cx="2052000" cy="835032"/>
            <a:chOff x="3972393" y="2120158"/>
            <a:chExt cx="2052000" cy="83503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FE7855-C2C7-8FA9-783B-F27AFBBD4A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2393" y="2955190"/>
              <a:ext cx="2052000" cy="0"/>
            </a:xfrm>
            <a:prstGeom prst="line">
              <a:avLst/>
            </a:prstGeom>
            <a:ln w="25400">
              <a:gradFill>
                <a:gsLst>
                  <a:gs pos="66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  <a:effectLst>
              <a:glow rad="74625">
                <a:schemeClr val="bg1">
                  <a:alpha val="82411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A red and black logo&#10;&#10;Description automatically generated">
              <a:extLst>
                <a:ext uri="{FF2B5EF4-FFF2-40B4-BE49-F238E27FC236}">
                  <a16:creationId xmlns:a16="http://schemas.microsoft.com/office/drawing/2014/main" id="{6E4F5B03-FE52-D342-7B9A-8326F1271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2514" y="2120158"/>
              <a:ext cx="1351879" cy="7562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E58BBB-5822-C78F-4FB3-AF46B9808158}"/>
              </a:ext>
            </a:extLst>
          </p:cNvPr>
          <p:cNvGrpSpPr/>
          <p:nvPr/>
        </p:nvGrpSpPr>
        <p:grpSpPr>
          <a:xfrm>
            <a:off x="3972393" y="4244894"/>
            <a:ext cx="2052000" cy="848052"/>
            <a:chOff x="3972393" y="4244894"/>
            <a:chExt cx="2052000" cy="84805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03A719B-38AA-08B9-4D36-CF6F54B2BC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2393" y="5092946"/>
              <a:ext cx="2052000" cy="0"/>
            </a:xfrm>
            <a:prstGeom prst="line">
              <a:avLst/>
            </a:prstGeom>
            <a:ln w="25400">
              <a:gradFill>
                <a:gsLst>
                  <a:gs pos="66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  <a:effectLst>
              <a:glow rad="74625">
                <a:schemeClr val="bg1">
                  <a:alpha val="82411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A red and black logo&#10;&#10;Description automatically generated">
              <a:extLst>
                <a:ext uri="{FF2B5EF4-FFF2-40B4-BE49-F238E27FC236}">
                  <a16:creationId xmlns:a16="http://schemas.microsoft.com/office/drawing/2014/main" id="{0AC01DFE-9B4D-8DEA-7614-71938C664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721"/>
            <a:stretch/>
          </p:blipFill>
          <p:spPr>
            <a:xfrm>
              <a:off x="4550845" y="4244894"/>
              <a:ext cx="1473548" cy="7692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1352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C64B-37DF-FBCB-3FB7-0FBA20E9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8CFC79-9ED7-50D4-46B0-1DFB504D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0200"/>
            <a:ext cx="5257794" cy="914400"/>
          </a:xfrm>
        </p:spPr>
        <p:txBody>
          <a:bodyPr>
            <a:noAutofit/>
          </a:bodyPr>
          <a:lstStyle/>
          <a:p>
            <a:r>
              <a:rPr lang="en-US" sz="1800" b="1">
                <a:latin typeface="+mn-lt"/>
              </a:rPr>
              <a:t>Encouraging Quantitative Analysts to Operate Independently With Parallel 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EA8E35-2F29-B2FD-2FE5-AE7BF45F9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1186F-78F5-468E-8132-D8E98AD53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7193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7193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B9C184-3007-7627-E561-3FAE62D797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SOLUTION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165FF0-F71D-03D9-6A72-8E541470A5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DDN 400NVX2 QLC systems</a:t>
            </a:r>
          </a:p>
          <a:p>
            <a:r>
              <a:rPr lang="en-US"/>
              <a:t>Simple NVME-</a:t>
            </a:r>
            <a:r>
              <a:rPr lang="en-US" err="1"/>
              <a:t>oF</a:t>
            </a:r>
            <a:r>
              <a:rPr lang="en-US"/>
              <a:t> backend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664B52-C87A-FDAA-AF5E-A29E8B6D3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BENEFITS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401BA1-180E-2BFA-E056-DA98D306EF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33045" indent="-156845"/>
            <a:r>
              <a:rPr lang="en-US" sz="1400">
                <a:solidFill>
                  <a:srgbClr val="1A1B1D"/>
                </a:solidFill>
                <a:latin typeface="Inter"/>
              </a:rPr>
              <a:t>Decreased processing latency by 10x </a:t>
            </a:r>
          </a:p>
          <a:p>
            <a:pPr marL="233045" indent="-156845"/>
            <a:r>
              <a:rPr lang="en-US" sz="1400">
                <a:solidFill>
                  <a:srgbClr val="1A1B1D"/>
                </a:solidFill>
                <a:latin typeface="Inter"/>
              </a:rPr>
              <a:t>Parallel protocol enabled concurrent diverse workloads across a high number of nodes </a:t>
            </a:r>
          </a:p>
          <a:p>
            <a:pPr marL="233045" indent="-156845"/>
            <a:r>
              <a:rPr lang="en-US" sz="1400">
                <a:solidFill>
                  <a:srgbClr val="1A1B1D"/>
                </a:solidFill>
                <a:latin typeface="Inter"/>
              </a:rPr>
              <a:t>Instant results upon deployment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0AD228-2A0B-C1C3-1221-D56EA264CA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CHALLENGES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847246-A8ED-2C26-E02C-73DDDF122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200"/>
              <a:t>While decentralizing the management of approaches their quantitative analysts take provides a strategic advantage in the firm’s ability to outpace competition, it makes enforcing efficient IO near impossible. As a result, to make this strategy work, Jump required a robust and highly efficient compute infrastructure capable of handling diverse workloads concurrently and with little to no processing latency.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28BDCC-0620-7350-F0CF-26E1702AD3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67000" y="5331654"/>
            <a:ext cx="6858000" cy="535746"/>
          </a:xfrm>
        </p:spPr>
        <p:txBody>
          <a:bodyPr anchor="ctr"/>
          <a:lstStyle/>
          <a:p>
            <a:r>
              <a:rPr lang="en-US" sz="1100"/>
              <a:t>“DDN QLC systems are a really important part of that environment to get IO to our researchers as quickly as possible.”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571891-D793-78BC-8110-A7EA9077A9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>
                <a:latin typeface="Inter"/>
              </a:rPr>
              <a:t>Alex Davies </a:t>
            </a:r>
            <a:r>
              <a:rPr lang="en-US">
                <a:latin typeface="Inter"/>
              </a:rPr>
              <a:t>| Chief Technology Officer, Jump Trading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036E6-4F87-CBC6-3ADF-A555E8F1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2323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© 2025 DDN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775431-5AAE-3068-52A0-D8DAEDB34430}"/>
              </a:ext>
            </a:extLst>
          </p:cNvPr>
          <p:cNvSpPr/>
          <p:nvPr/>
        </p:nvSpPr>
        <p:spPr>
          <a:xfrm>
            <a:off x="-228600" y="664403"/>
            <a:ext cx="2362200" cy="859597"/>
          </a:xfrm>
          <a:prstGeom prst="roundRect">
            <a:avLst>
              <a:gd name="adj" fmla="val 914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6FC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17" name="Picture 16" descr="A red circle with black text&#10;&#10;AI-generated content may be incorrect.">
            <a:extLst>
              <a:ext uri="{FF2B5EF4-FFF2-40B4-BE49-F238E27FC236}">
                <a16:creationId xmlns:a16="http://schemas.microsoft.com/office/drawing/2014/main" id="{B92B63DE-E738-A8DC-18BD-5250A2875F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714084"/>
            <a:ext cx="877495" cy="733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9531D2-B94D-2269-30BA-919A9656E8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0209" y="5715040"/>
            <a:ext cx="886654" cy="8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15DB-AA07-59AF-5A30-BAD5064A9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C16C3A-968B-F5FD-1BC5-30DC3F576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479" y="607558"/>
            <a:ext cx="2074775" cy="819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062DA7-A82D-6457-5863-44B14E878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57665"/>
            <a:ext cx="12192001" cy="69156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3743CC-E32E-DCE7-59F1-C2A3D1DE0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096" t="19619" r="9092" b="21228"/>
          <a:stretch/>
        </p:blipFill>
        <p:spPr>
          <a:xfrm>
            <a:off x="5251784" y="1582881"/>
            <a:ext cx="1251585" cy="4572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19FD2D-EB7C-44E0-D2FA-9312B6D08777}"/>
              </a:ext>
            </a:extLst>
          </p:cNvPr>
          <p:cNvSpPr txBox="1">
            <a:spLocks/>
          </p:cNvSpPr>
          <p:nvPr/>
        </p:nvSpPr>
        <p:spPr>
          <a:xfrm>
            <a:off x="3416329" y="2416864"/>
            <a:ext cx="5359342" cy="16245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1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1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1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1" b="1">
                <a:solidFill>
                  <a:schemeClr val="tx2"/>
                </a:solidFill>
                <a:latin typeface="Arial" charset="0"/>
              </a:defRPr>
            </a:lvl5pPr>
            <a:lvl6pPr marL="45733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1" b="1">
                <a:solidFill>
                  <a:schemeClr val="tx2"/>
                </a:solidFill>
                <a:latin typeface="Arial" charset="0"/>
              </a:defRPr>
            </a:lvl6pPr>
            <a:lvl7pPr marL="914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1" b="1">
                <a:solidFill>
                  <a:schemeClr val="tx2"/>
                </a:solidFill>
                <a:latin typeface="Arial" charset="0"/>
              </a:defRPr>
            </a:lvl7pPr>
            <a:lvl8pPr marL="13720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1" b="1">
                <a:solidFill>
                  <a:schemeClr val="tx2"/>
                </a:solidFill>
                <a:latin typeface="Arial" charset="0"/>
              </a:defRPr>
            </a:lvl8pPr>
            <a:lvl9pPr marL="18293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1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SemiBold"/>
                <a:ea typeface="+mj-ea"/>
                <a:cs typeface="+mj-cs"/>
              </a:rPr>
              <a:t>Let’s discuss how we will supercharge your business outcomes enabled by AI on premises and in 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SemiBold"/>
                <a:ea typeface="+mj-ea"/>
                <a:cs typeface="+mj-cs"/>
              </a:rPr>
              <a:t>multiclouds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SemiBold"/>
                <a:ea typeface="+mj-ea"/>
                <a:cs typeface="+mj-cs"/>
              </a:rPr>
              <a:t>.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DE6725C-0649-BF8E-8C31-0C312C5ED79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297" y="3696984"/>
            <a:ext cx="1624558" cy="162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0548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DN 2025 Antonio">
  <a:themeElements>
    <a:clrScheme name="Custom Antonio">
      <a:dk1>
        <a:srgbClr val="1A1B1D"/>
      </a:dk1>
      <a:lt1>
        <a:srgbClr val="FFFFFF"/>
      </a:lt1>
      <a:dk2>
        <a:srgbClr val="3A3A3A"/>
      </a:dk2>
      <a:lt2>
        <a:srgbClr val="E8E8E8"/>
      </a:lt2>
      <a:accent1>
        <a:srgbClr val="D71612"/>
      </a:accent1>
      <a:accent2>
        <a:srgbClr val="3F9D4C"/>
      </a:accent2>
      <a:accent3>
        <a:srgbClr val="EE5B33"/>
      </a:accent3>
      <a:accent4>
        <a:srgbClr val="FFC656"/>
      </a:accent4>
      <a:accent5>
        <a:srgbClr val="5B9BD5"/>
      </a:accent5>
      <a:accent6>
        <a:srgbClr val="E8E8E8"/>
      </a:accent6>
      <a:hlink>
        <a:srgbClr val="D71612"/>
      </a:hlink>
      <a:folHlink>
        <a:srgbClr val="898A8A"/>
      </a:folHlink>
    </a:clrScheme>
    <a:fontScheme name="Antoni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100000">
              <a:srgbClr val="414141"/>
            </a:gs>
            <a:gs pos="0">
              <a:srgbClr val="532D28"/>
            </a:gs>
          </a:gsLst>
          <a:path path="circle">
            <a:fillToRect l="50000" t="50000" r="50000" b="50000"/>
          </a:path>
          <a:tileRect/>
        </a:gradFill>
        <a:ln w="9525">
          <a:noFill/>
          <a:miter lim="800000"/>
          <a:headEnd/>
          <a:tailEnd/>
        </a:ln>
        <a:effectLst/>
      </a:spPr>
      <a:bodyPr wrap="square" anchor="ctr"/>
      <a:lstStyle>
        <a:defPPr algn="l">
          <a:lnSpc>
            <a:spcPct val="95000"/>
          </a:lnSpc>
          <a:spcBef>
            <a:spcPts val="600"/>
          </a:spcBef>
          <a:defRPr dirty="0" smtClean="0">
            <a:solidFill>
              <a:schemeClr val="bg1"/>
            </a:solidFill>
            <a:latin typeface="+mj-lt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ctr" anchorCtr="1">
        <a:spAutoFit/>
      </a:bodyPr>
      <a:lstStyle>
        <a:defPPr algn="l">
          <a:lnSpc>
            <a:spcPct val="95000"/>
          </a:lnSpc>
          <a:spcBef>
            <a:spcPts val="600"/>
          </a:spcBef>
          <a:defRPr b="1" dirty="0" smtClean="0">
            <a:solidFill>
              <a:schemeClr val="accent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819D8D8-1211-497A-ABD8-9EFC7644BC63}" vid="{A18C0E62-67FC-479F-83EB-A65193631D5C}"/>
    </a:ext>
  </a:extLst>
</a:theme>
</file>

<file path=ppt/theme/theme2.xml><?xml version="1.0" encoding="utf-8"?>
<a:theme xmlns:a="http://schemas.openxmlformats.org/drawingml/2006/main" name="4_DDN 2024 Light">
  <a:themeElements>
    <a:clrScheme name="DDN 2024">
      <a:dk1>
        <a:srgbClr val="1A1B1D"/>
      </a:dk1>
      <a:lt1>
        <a:srgbClr val="FFFFFF"/>
      </a:lt1>
      <a:dk2>
        <a:srgbClr val="1A1B1D"/>
      </a:dk2>
      <a:lt2>
        <a:srgbClr val="F3F3F3"/>
      </a:lt2>
      <a:accent1>
        <a:srgbClr val="D71612"/>
      </a:accent1>
      <a:accent2>
        <a:srgbClr val="1A1B1D"/>
      </a:accent2>
      <a:accent3>
        <a:srgbClr val="F04E23"/>
      </a:accent3>
      <a:accent4>
        <a:srgbClr val="898A8A"/>
      </a:accent4>
      <a:accent5>
        <a:srgbClr val="D9D9D9"/>
      </a:accent5>
      <a:accent6>
        <a:srgbClr val="F3F3F3"/>
      </a:accent6>
      <a:hlink>
        <a:srgbClr val="F04E23"/>
      </a:hlink>
      <a:folHlink>
        <a:srgbClr val="898A8A"/>
      </a:folHlink>
    </a:clrScheme>
    <a:fontScheme name="DDN">
      <a:majorFont>
        <a:latin typeface="Inter Medium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100000">
              <a:srgbClr val="414141"/>
            </a:gs>
            <a:gs pos="0">
              <a:srgbClr val="532D28"/>
            </a:gs>
          </a:gsLst>
          <a:path path="circle">
            <a:fillToRect l="50000" t="50000" r="50000" b="50000"/>
          </a:path>
          <a:tileRect/>
        </a:gradFill>
        <a:ln w="9525">
          <a:noFill/>
          <a:miter lim="800000"/>
          <a:headEnd/>
          <a:tailEnd/>
        </a:ln>
        <a:effectLst/>
      </a:spPr>
      <a:bodyPr wrap="square" anchor="ctr"/>
      <a:lstStyle>
        <a:defPPr algn="l">
          <a:lnSpc>
            <a:spcPct val="95000"/>
          </a:lnSpc>
          <a:spcBef>
            <a:spcPts val="600"/>
          </a:spcBef>
          <a:defRPr dirty="0" smtClean="0">
            <a:solidFill>
              <a:schemeClr val="bg1"/>
            </a:solidFill>
            <a:latin typeface="+mj-lt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anchor="ctr" anchorCtr="1">
        <a:noAutofit/>
      </a:bodyPr>
      <a:lstStyle>
        <a:defPPr algn="l">
          <a:lnSpc>
            <a:spcPct val="95000"/>
          </a:lnSpc>
          <a:spcBef>
            <a:spcPts val="600"/>
          </a:spcBef>
          <a:defRPr b="1" dirty="0" smtClean="0">
            <a:solidFill>
              <a:schemeClr val="accent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819D8D8-1211-497A-ABD8-9EFC7644BC63}" vid="{A18C0E62-67FC-479F-83EB-A65193631D5C}"/>
    </a:ext>
  </a:extLst>
</a:theme>
</file>

<file path=ppt/theme/theme3.xml><?xml version="1.0" encoding="utf-8"?>
<a:theme xmlns:a="http://schemas.openxmlformats.org/drawingml/2006/main" name="1_DDN 2025 Antonio">
  <a:themeElements>
    <a:clrScheme name="Custom Antonio">
      <a:dk1>
        <a:srgbClr val="1A1B1D"/>
      </a:dk1>
      <a:lt1>
        <a:srgbClr val="FFFFFF"/>
      </a:lt1>
      <a:dk2>
        <a:srgbClr val="3A3A3A"/>
      </a:dk2>
      <a:lt2>
        <a:srgbClr val="E8E8E8"/>
      </a:lt2>
      <a:accent1>
        <a:srgbClr val="D71612"/>
      </a:accent1>
      <a:accent2>
        <a:srgbClr val="3F9D4C"/>
      </a:accent2>
      <a:accent3>
        <a:srgbClr val="EE5B33"/>
      </a:accent3>
      <a:accent4>
        <a:srgbClr val="FFC656"/>
      </a:accent4>
      <a:accent5>
        <a:srgbClr val="5B9BD5"/>
      </a:accent5>
      <a:accent6>
        <a:srgbClr val="E8E8E8"/>
      </a:accent6>
      <a:hlink>
        <a:srgbClr val="D71612"/>
      </a:hlink>
      <a:folHlink>
        <a:srgbClr val="898A8A"/>
      </a:folHlink>
    </a:clrScheme>
    <a:fontScheme name="Antoni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100000">
              <a:srgbClr val="414141"/>
            </a:gs>
            <a:gs pos="0">
              <a:srgbClr val="532D28"/>
            </a:gs>
          </a:gsLst>
          <a:path path="circle">
            <a:fillToRect l="50000" t="50000" r="50000" b="50000"/>
          </a:path>
          <a:tileRect/>
        </a:gradFill>
        <a:ln w="9525">
          <a:noFill/>
          <a:miter lim="800000"/>
          <a:headEnd/>
          <a:tailEnd/>
        </a:ln>
        <a:effectLst/>
      </a:spPr>
      <a:bodyPr wrap="square" anchor="ctr"/>
      <a:lstStyle>
        <a:defPPr algn="l">
          <a:lnSpc>
            <a:spcPct val="95000"/>
          </a:lnSpc>
          <a:spcBef>
            <a:spcPts val="600"/>
          </a:spcBef>
          <a:defRPr dirty="0" smtClean="0">
            <a:solidFill>
              <a:schemeClr val="bg1"/>
            </a:solidFill>
            <a:latin typeface="+mj-lt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ctr" anchorCtr="1">
        <a:spAutoFit/>
      </a:bodyPr>
      <a:lstStyle>
        <a:defPPr algn="l">
          <a:lnSpc>
            <a:spcPct val="95000"/>
          </a:lnSpc>
          <a:spcBef>
            <a:spcPts val="600"/>
          </a:spcBef>
          <a:defRPr b="1" dirty="0" smtClean="0">
            <a:solidFill>
              <a:schemeClr val="accent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819D8D8-1211-497A-ABD8-9EFC7644BC63}" vid="{A18C0E62-67FC-479F-83EB-A65193631D5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9301622015F408630BC7FE1520400" ma:contentTypeVersion="19" ma:contentTypeDescription="Create a new document." ma:contentTypeScope="" ma:versionID="0ed2dbff056486cacb7c947cbf1e734d">
  <xsd:schema xmlns:xsd="http://www.w3.org/2001/XMLSchema" xmlns:xs="http://www.w3.org/2001/XMLSchema" xmlns:p="http://schemas.microsoft.com/office/2006/metadata/properties" xmlns:ns2="38021c6a-44be-4523-8346-17dfbf87dd69" xmlns:ns3="cade96b3-9cb3-4d52-b6d3-56e10ce1e134" targetNamespace="http://schemas.microsoft.com/office/2006/metadata/properties" ma:root="true" ma:fieldsID="e2e616e8ca7459303aa5bb683db453aa" ns2:_="" ns3:_="">
    <xsd:import namespace="38021c6a-44be-4523-8346-17dfbf87dd69"/>
    <xsd:import namespace="cade96b3-9cb3-4d52-b6d3-56e10ce1e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21c6a-44be-4523-8346-17dfbf87d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b290ae-9e39-48cc-990c-0ac802c266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e96b3-9cb3-4d52-b6d3-56e10ce1e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a01f2a-4d10-4aff-a5bb-11f61a5efbf3}" ma:internalName="TaxCatchAll" ma:showField="CatchAllData" ma:web="cade96b3-9cb3-4d52-b6d3-56e10ce1e1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de96b3-9cb3-4d52-b6d3-56e10ce1e134" xsi:nil="true"/>
    <lcf76f155ced4ddcb4097134ff3c332f xmlns="38021c6a-44be-4523-8346-17dfbf87dd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1E5B48-7353-47F4-AE6C-46315B8CF7CA}"/>
</file>

<file path=customXml/itemProps2.xml><?xml version="1.0" encoding="utf-8"?>
<ds:datastoreItem xmlns:ds="http://schemas.openxmlformats.org/officeDocument/2006/customXml" ds:itemID="{DAA28E42-BFDA-4966-A613-0D93E78AAE9C}"/>
</file>

<file path=customXml/itemProps3.xml><?xml version="1.0" encoding="utf-8"?>
<ds:datastoreItem xmlns:ds="http://schemas.openxmlformats.org/officeDocument/2006/customXml" ds:itemID="{838D1763-9C96-475E-BACB-618052180F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649</Words>
  <Application>Microsoft Office PowerPoint</Application>
  <PresentationFormat>Breitbild</PresentationFormat>
  <Paragraphs>90</Paragraphs>
  <Slides>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DDN 2025 Antonio</vt:lpstr>
      <vt:lpstr>4_DDN 2024 Light</vt:lpstr>
      <vt:lpstr>1_DDN 2025 Antonio</vt:lpstr>
      <vt:lpstr>DDN: The World's Leading Data Intelligence Platform for AI</vt:lpstr>
      <vt:lpstr>PowerPoint-Präsentation</vt:lpstr>
      <vt:lpstr>DDN Powers More AI Across More Markets Than Anyone Else </vt:lpstr>
      <vt:lpstr>PowerPoint-Präsentation</vt:lpstr>
      <vt:lpstr>Referenceability in the Data Intensive Industry</vt:lpstr>
      <vt:lpstr>DDN Optimizes GPU Usage and Improves Customer ROI by 30%</vt:lpstr>
      <vt:lpstr>DDN Data Intelligence Platform: EXAScaler and Infinia</vt:lpstr>
      <vt:lpstr>Encouraging Quantitative Analysts to Operate Independently With Parallel Processing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Ryan Deans</dc:creator>
  <cp:keywords/>
  <dc:description/>
  <cp:lastModifiedBy>Ryan Deans</cp:lastModifiedBy>
  <cp:revision>2</cp:revision>
  <dcterms:created xsi:type="dcterms:W3CDTF">2025-05-16T08:55:32Z</dcterms:created>
  <dcterms:modified xsi:type="dcterms:W3CDTF">2025-10-13T15:38:42Z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0x0101001F69301622015F408630BC7FE1520400</vt:lpwstr>
  </property>
</Properties>
</file>